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6"/>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EA362-193E-4905-BBAB-B93E6099DE11}" type="datetimeFigureOut">
              <a:rPr lang="ko-KR" altLang="en-US" smtClean="0"/>
              <a:t>2014-12-15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DF642-03B7-405A-8391-32B7DD06B83D}" type="slidenum">
              <a:rPr lang="ko-KR" altLang="en-US" smtClean="0"/>
              <a:t>‹#›</a:t>
            </a:fld>
            <a:endParaRPr lang="ko-KR" altLang="en-US"/>
          </a:p>
        </p:txBody>
      </p:sp>
    </p:spTree>
    <p:extLst>
      <p:ext uri="{BB962C8B-B14F-4D97-AF65-F5344CB8AC3E}">
        <p14:creationId xmlns:p14="http://schemas.microsoft.com/office/powerpoint/2010/main" val="25883320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ko-KR" altLang="en-US" smtClean="0"/>
              <a:t>마스터 제목 스타일 편집</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bwMode="white"/>
        <p:txBody>
          <a:bodyPr/>
          <a:lstStyle/>
          <a:p>
            <a:fld id="{DAED45A1-EEEA-44B5-B5FF-10C1ABE84E59}" type="datetime1">
              <a:rPr lang="ko-KR" altLang="en-US" smtClean="0"/>
              <a:t>2014-12-15</a:t>
            </a:fld>
            <a:endParaRPr lang="ko-KR" altLang="en-US"/>
          </a:p>
        </p:txBody>
      </p:sp>
      <p:sp>
        <p:nvSpPr>
          <p:cNvPr id="5" name="Footer Placeholder 4"/>
          <p:cNvSpPr>
            <a:spLocks noGrp="1"/>
          </p:cNvSpPr>
          <p:nvPr>
            <p:ph type="ftr" sz="quarter" idx="11"/>
          </p:nvPr>
        </p:nvSpPr>
        <p:spPr bwMode="white"/>
        <p:txBody>
          <a:bodyPr/>
          <a:lstStyle/>
          <a:p>
            <a:endParaRPr lang="ko-KR" altLang="en-US"/>
          </a:p>
        </p:txBody>
      </p:sp>
      <p:sp>
        <p:nvSpPr>
          <p:cNvPr id="6" name="Slide Number Placeholder 5"/>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21DFDBA0-E824-4178-80AC-34FD2DA8CB30}"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3A77BC0D-D49D-482E-BFA8-ABC4F78EDE41}"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C09FA8B-8519-4BFA-9C7D-D36EA64EDAA3}"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4E2209A-CE35-4C94-BFC0-3283B0805D5F}" type="slidenum">
              <a:rPr lang="ko-KR" altLang="en-US" smtClean="0"/>
              <a:t>‹#›</a:t>
            </a:fld>
            <a:endParaRPr lang="ko-KR"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E5FE21-07B2-4D7F-BF7F-D98D574B038F}"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4E2209A-CE35-4C94-BFC0-3283B0805D5F}"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p>
            <a:r>
              <a:rPr lang="ko-KR" altLang="en-US" smtClean="0"/>
              <a:t>마스터 제목 스타일 편집</a:t>
            </a:r>
            <a:endParaRPr lang="en-US"/>
          </a:p>
        </p:txBody>
      </p:sp>
      <p:sp>
        <p:nvSpPr>
          <p:cNvPr id="5" name="Date Placeholder 4"/>
          <p:cNvSpPr>
            <a:spLocks noGrp="1"/>
          </p:cNvSpPr>
          <p:nvPr>
            <p:ph type="dt" sz="half" idx="10"/>
          </p:nvPr>
        </p:nvSpPr>
        <p:spPr/>
        <p:txBody>
          <a:bodyPr/>
          <a:lstStyle/>
          <a:p>
            <a:fld id="{B1C21144-C6AB-4EFC-BF70-D35B287B8166}"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4E2209A-CE35-4C94-BFC0-3283B0805D5F}" type="slidenum">
              <a:rPr lang="ko-KR" altLang="en-US" smtClean="0"/>
              <a:t>‹#›</a:t>
            </a:fld>
            <a:endParaRPr lang="ko-KR" altLang="en-US"/>
          </a:p>
        </p:txBody>
      </p:sp>
      <p:sp>
        <p:nvSpPr>
          <p:cNvPr id="12" name="Content Placeholder 11"/>
          <p:cNvSpPr>
            <a:spLocks noGrp="1"/>
          </p:cNvSpPr>
          <p:nvPr>
            <p:ph sz="quarter" idx="14"/>
          </p:nvPr>
        </p:nvSpPr>
        <p:spPr>
          <a:xfrm>
            <a:off x="46482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7" name="Date Placeholder 6"/>
          <p:cNvSpPr>
            <a:spLocks noGrp="1"/>
          </p:cNvSpPr>
          <p:nvPr>
            <p:ph type="dt" sz="half" idx="10"/>
          </p:nvPr>
        </p:nvSpPr>
        <p:spPr/>
        <p:txBody>
          <a:bodyPr/>
          <a:lstStyle/>
          <a:p>
            <a:fld id="{2248160B-36BB-4A72-9D7E-2480757549BC}" type="datetime1">
              <a:rPr lang="ko-KR" altLang="en-US" smtClean="0"/>
              <a:t>2014-12-15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7887AAF4-C9EA-483B-B315-FE15A14DB455}" type="datetime1">
              <a:rPr lang="ko-KR" altLang="en-US" smtClean="0"/>
              <a:t>2014-12-15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34E2209A-CE35-4C94-BFC0-3283B0805D5F}"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64E5CC-07B7-4DB5-A5A5-3EC9DC9DA10F}"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B7EC72B3-DAA8-4150-AD45-4AC4EF033A05}"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4E2209A-CE35-4C94-BFC0-3283B0805D5F}" type="slidenum">
              <a:rPr lang="ko-KR" altLang="en-US" smtClean="0"/>
              <a:t>‹#›</a:t>
            </a:fld>
            <a:endParaRPr lang="ko-KR" altLang="en-US"/>
          </a:p>
        </p:txBody>
      </p:sp>
      <p:sp>
        <p:nvSpPr>
          <p:cNvPr id="9" name="Content Placeholder 8"/>
          <p:cNvSpPr>
            <a:spLocks noGrp="1"/>
          </p:cNvSpPr>
          <p:nvPr>
            <p:ph sz="quarter" idx="13"/>
          </p:nvPr>
        </p:nvSpPr>
        <p:spPr>
          <a:xfrm>
            <a:off x="1371600" y="1676400"/>
            <a:ext cx="3276600" cy="3505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056D2E6-7050-45BC-8E91-8C09D5A3627F}"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4E2209A-CE35-4C94-BFC0-3283B0805D5F}"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8F2FC9D-F605-4C53-A6F1-E138EBE1BE7C}" type="datetime1">
              <a:rPr lang="ko-KR" altLang="en-US" smtClean="0"/>
              <a:t>2014-12-15</a:t>
            </a:fld>
            <a:endParaRPr lang="ko-KR"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ko-KR"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4E2209A-CE35-4C94-BFC0-3283B0805D5F}"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1" hangingPunct="1">
        <a:spcBef>
          <a:spcPct val="0"/>
        </a:spcBef>
        <a:buNone/>
        <a:defRPr sz="3600" kern="1200" cap="all" spc="300" baseline="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0" indent="-274320" algn="l" defTabSz="914400" rtl="0" eaLnBrk="1" latinLnBrk="1"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1"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1"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1"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bmp"/><Relationship Id="rId2" Type="http://schemas.openxmlformats.org/officeDocument/2006/relationships/image" Target="../media/image15.bmp"/><Relationship Id="rId1" Type="http://schemas.openxmlformats.org/officeDocument/2006/relationships/slideLayout" Target="../slideLayouts/slideLayout2.xml"/><Relationship Id="rId5" Type="http://schemas.openxmlformats.org/officeDocument/2006/relationships/image" Target="../media/image18.bmp"/><Relationship Id="rId4" Type="http://schemas.openxmlformats.org/officeDocument/2006/relationships/image" Target="../media/image17.bmp"/></Relationships>
</file>

<file path=ppt/slides/_rels/slide14.xml.rels><?xml version="1.0" encoding="UTF-8" standalone="yes"?>
<Relationships xmlns="http://schemas.openxmlformats.org/package/2006/relationships"><Relationship Id="rId2" Type="http://schemas.openxmlformats.org/officeDocument/2006/relationships/image" Target="../media/image19.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b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gunited.com/tag/ikon" TargetMode="External"/><Relationship Id="rId2" Type="http://schemas.openxmlformats.org/officeDocument/2006/relationships/hyperlink" Target="http://ygunited.com/tag/big-bang"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bmp"/><Relationship Id="rId4" Type="http://schemas.openxmlformats.org/officeDocument/2006/relationships/image" Target="../media/image21.b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ygunite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b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b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bmp"/><Relationship Id="rId2" Type="http://schemas.openxmlformats.org/officeDocument/2006/relationships/hyperlink" Target="http://www.wheecore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bmp"/><Relationship Id="rId2" Type="http://schemas.openxmlformats.org/officeDocument/2006/relationships/hyperlink" Target="http://www.youtube.com/watch?v=9bZkp7q19f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hyperlink" Target="http://www.youtube.com/watch?v=HkMNOlYcpH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bmp"/><Relationship Id="rId3" Type="http://schemas.openxmlformats.org/officeDocument/2006/relationships/hyperlink" Target="http://www.youtube.com/watch?v=j7_lSP8Vc3o" TargetMode="External"/><Relationship Id="rId7" Type="http://schemas.openxmlformats.org/officeDocument/2006/relationships/image" Target="../media/image9.bmp"/><Relationship Id="rId2" Type="http://schemas.openxmlformats.org/officeDocument/2006/relationships/hyperlink" Target="http://www.youtube.com/watch?v=AAbokV76tkU" TargetMode="External"/><Relationship Id="rId1" Type="http://schemas.openxmlformats.org/officeDocument/2006/relationships/slideLayout" Target="../slideLayouts/slideLayout2.xml"/><Relationship Id="rId6" Type="http://schemas.openxmlformats.org/officeDocument/2006/relationships/image" Target="../media/image8.bmp"/><Relationship Id="rId5" Type="http://schemas.openxmlformats.org/officeDocument/2006/relationships/hyperlink" Target="http://www.youtube.com/watch?v=vLbfv-AAyvQ" TargetMode="External"/><Relationship Id="rId4" Type="http://schemas.openxmlformats.org/officeDocument/2006/relationships/hyperlink" Target="http://www.youtube.com/watch?v=3s1jaFDrp5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763688" y="1556792"/>
            <a:ext cx="5328593" cy="1512169"/>
          </a:xfrm>
        </p:spPr>
        <p:txBody>
          <a:bodyPr>
            <a:normAutofit/>
          </a:bodyPr>
          <a:lstStyle/>
          <a:p>
            <a:r>
              <a:rPr lang="en-US" altLang="ko-KR" b="1" dirty="0"/>
              <a:t>Who is the next ‘Jobs’ and ‘Apple’? </a:t>
            </a:r>
            <a:endParaRPr lang="ko-KR" altLang="en-US" dirty="0"/>
          </a:p>
        </p:txBody>
      </p:sp>
      <p:sp>
        <p:nvSpPr>
          <p:cNvPr id="3" name="부제목 2"/>
          <p:cNvSpPr>
            <a:spLocks noGrp="1"/>
          </p:cNvSpPr>
          <p:nvPr>
            <p:ph type="subTitle" idx="1"/>
          </p:nvPr>
        </p:nvSpPr>
        <p:spPr>
          <a:xfrm>
            <a:off x="1043608" y="3573016"/>
            <a:ext cx="7117180" cy="861420"/>
          </a:xfrm>
        </p:spPr>
        <p:txBody>
          <a:bodyPr>
            <a:normAutofit/>
          </a:bodyPr>
          <a:lstStyle/>
          <a:p>
            <a:r>
              <a:rPr lang="en-US" altLang="ko-KR" b="1" i="0" dirty="0">
                <a:solidFill>
                  <a:schemeClr val="tx1"/>
                </a:solidFill>
                <a:latin typeface="David" pitchFamily="34" charset="-79"/>
                <a:ea typeface="DFKai-SB" pitchFamily="65" charset="-120"/>
                <a:cs typeface="David" pitchFamily="34" charset="-79"/>
              </a:rPr>
              <a:t>The awesome marketing strategy of YG &amp; YG Entertainment</a:t>
            </a:r>
            <a:endParaRPr lang="ko-KR" altLang="en-US" i="0" dirty="0">
              <a:solidFill>
                <a:schemeClr val="tx1"/>
              </a:solidFill>
              <a:latin typeface="David" pitchFamily="34" charset="-79"/>
              <a:cs typeface="David" pitchFamily="34" charset="-79"/>
            </a:endParaRPr>
          </a:p>
        </p:txBody>
      </p:sp>
      <p:sp>
        <p:nvSpPr>
          <p:cNvPr id="4" name="직사각형 3"/>
          <p:cNvSpPr/>
          <p:nvPr/>
        </p:nvSpPr>
        <p:spPr>
          <a:xfrm>
            <a:off x="2411760" y="4590256"/>
            <a:ext cx="4572000" cy="707886"/>
          </a:xfrm>
          <a:prstGeom prst="rect">
            <a:avLst/>
          </a:prstGeom>
        </p:spPr>
        <p:txBody>
          <a:bodyPr>
            <a:spAutoFit/>
          </a:bodyPr>
          <a:lstStyle/>
          <a:p>
            <a:r>
              <a:rPr lang="en-US" altLang="ko-KR" sz="2000" b="1" dirty="0" smtClean="0">
                <a:latin typeface="David" pitchFamily="34" charset="-79"/>
                <a:cs typeface="David" pitchFamily="34" charset="-79"/>
              </a:rPr>
              <a:t>December 14. 2014                                            </a:t>
            </a:r>
            <a:r>
              <a:rPr lang="en-US" altLang="ko-KR" sz="2000" b="1" dirty="0" err="1" smtClean="0">
                <a:latin typeface="David" pitchFamily="34" charset="-79"/>
                <a:cs typeface="David" pitchFamily="34" charset="-79"/>
              </a:rPr>
              <a:t>Youngsub</a:t>
            </a:r>
            <a:r>
              <a:rPr lang="en-US" altLang="ko-KR" sz="2000" b="1" dirty="0" smtClean="0">
                <a:latin typeface="David" pitchFamily="34" charset="-79"/>
                <a:cs typeface="David" pitchFamily="34" charset="-79"/>
              </a:rPr>
              <a:t> Chun</a:t>
            </a:r>
            <a:endParaRPr lang="ko-KR" altLang="en-US" sz="2000" b="1" dirty="0">
              <a:latin typeface="David" pitchFamily="34" charset="-79"/>
              <a:cs typeface="David" pitchFamily="34" charset="-79"/>
            </a:endParaRPr>
          </a:p>
        </p:txBody>
      </p:sp>
    </p:spTree>
    <p:extLst>
      <p:ext uri="{BB962C8B-B14F-4D97-AF65-F5344CB8AC3E}">
        <p14:creationId xmlns:p14="http://schemas.microsoft.com/office/powerpoint/2010/main" val="41026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a:t>‘Yesterday</a:t>
            </a:r>
            <a:r>
              <a:rPr lang="en-US" altLang="ko-KR" b="1" dirty="0" smtClean="0"/>
              <a:t>’</a:t>
            </a:r>
            <a:endParaRPr lang="ko-KR" altLang="en-US" dirty="0"/>
          </a:p>
        </p:txBody>
      </p:sp>
      <p:sp>
        <p:nvSpPr>
          <p:cNvPr id="3" name="내용 개체 틀 2"/>
          <p:cNvSpPr>
            <a:spLocks noGrp="1"/>
          </p:cNvSpPr>
          <p:nvPr>
            <p:ph idx="1"/>
          </p:nvPr>
        </p:nvSpPr>
        <p:spPr>
          <a:xfrm>
            <a:off x="1371600" y="2204864"/>
            <a:ext cx="6944816" cy="3600400"/>
          </a:xfrm>
        </p:spPr>
        <p:txBody>
          <a:bodyPr>
            <a:normAutofit fontScale="77500" lnSpcReduction="20000"/>
          </a:bodyPr>
          <a:lstStyle/>
          <a:p>
            <a:pPr lvl="0"/>
            <a:r>
              <a:rPr lang="en-US" altLang="ko-KR" b="1" dirty="0"/>
              <a:t>‘Yesterday’</a:t>
            </a:r>
            <a:r>
              <a:rPr lang="en-US" altLang="ko-KR" dirty="0"/>
              <a:t>, positioning integrated brand value for long-term strategy</a:t>
            </a:r>
            <a:endParaRPr lang="ko-KR" altLang="ko-KR" dirty="0"/>
          </a:p>
          <a:p>
            <a:r>
              <a:rPr lang="en-US" altLang="ko-KR" i="1" dirty="0"/>
              <a:t>“Great brands are the only route to sustained, above-average profitability. And great brands present emotional benefits, not just rational benefit.” –P. </a:t>
            </a:r>
            <a:r>
              <a:rPr lang="en-US" altLang="ko-KR" i="1" dirty="0" err="1"/>
              <a:t>Kotler</a:t>
            </a:r>
            <a:endParaRPr lang="ko-KR" altLang="ko-KR" dirty="0"/>
          </a:p>
          <a:p>
            <a:r>
              <a:rPr lang="en-US" altLang="ko-KR" dirty="0"/>
              <a:t>Without brand value and marketing of Michael Jordan and Tiger woods, Nike could not ‘just do it’ and be the world No.1 sport brand in sport industry.  </a:t>
            </a:r>
            <a:endParaRPr lang="ko-KR" altLang="ko-KR" dirty="0"/>
          </a:p>
          <a:p>
            <a:r>
              <a:rPr lang="en-US" altLang="ko-KR" dirty="0"/>
              <a:t>Probably 80% of a company’s values lie in its intangible asset. Brand values of the company reproduce continuously their profitable contents in commercial and social environment.    </a:t>
            </a:r>
            <a:endParaRPr lang="ko-KR" altLang="ko-KR" dirty="0"/>
          </a:p>
          <a:p>
            <a:r>
              <a:rPr lang="en-US" altLang="ko-KR" dirty="0"/>
              <a:t>In 2013, YGE’ revenue was about $ 80millions but brand value price will be 10 times higher than booked asset. YGE has produced competitive advantage in brand value and has created individual brand for musicians. Therefore one brand develops and multiplies its brand to diverse brand in lots of business.  </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10</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196752"/>
            <a:ext cx="1019175" cy="1333500"/>
          </a:xfrm>
          <a:prstGeom prst="rect">
            <a:avLst/>
          </a:prstGeom>
        </p:spPr>
      </p:pic>
    </p:spTree>
    <p:extLst>
      <p:ext uri="{BB962C8B-B14F-4D97-AF65-F5344CB8AC3E}">
        <p14:creationId xmlns:p14="http://schemas.microsoft.com/office/powerpoint/2010/main" val="19235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971600" y="1268760"/>
            <a:ext cx="7200800" cy="4248472"/>
          </a:xfrm>
        </p:spPr>
        <p:txBody>
          <a:bodyPr>
            <a:normAutofit fontScale="77500" lnSpcReduction="20000"/>
          </a:bodyPr>
          <a:lstStyle/>
          <a:p>
            <a:pPr lvl="0"/>
            <a:r>
              <a:rPr lang="en-US" altLang="ko-KR" dirty="0"/>
              <a:t>‘</a:t>
            </a:r>
            <a:r>
              <a:rPr lang="en-US" altLang="ko-KR" b="1" dirty="0" err="1"/>
              <a:t>Psy</a:t>
            </a:r>
            <a:r>
              <a:rPr lang="en-US" altLang="ko-KR" b="1" dirty="0"/>
              <a:t> and </a:t>
            </a:r>
            <a:r>
              <a:rPr lang="en-US" altLang="ko-KR" b="1" dirty="0" err="1"/>
              <a:t>Gangnam</a:t>
            </a:r>
            <a:r>
              <a:rPr lang="en-US" altLang="ko-KR" b="1" dirty="0"/>
              <a:t> style’</a:t>
            </a:r>
            <a:r>
              <a:rPr lang="en-US" altLang="ko-KR" dirty="0"/>
              <a:t> are outstanding ‘YouTube’ icons of social media culture in global digital economy.</a:t>
            </a:r>
            <a:endParaRPr lang="ko-KR" altLang="ko-KR" dirty="0"/>
          </a:p>
          <a:p>
            <a:pPr lvl="0"/>
            <a:r>
              <a:rPr lang="en-US" altLang="ko-KR" dirty="0"/>
              <a:t>‘</a:t>
            </a:r>
            <a:r>
              <a:rPr lang="en-US" altLang="ko-KR" b="1" dirty="0" err="1"/>
              <a:t>Bigbang</a:t>
            </a:r>
            <a:r>
              <a:rPr lang="en-US" altLang="ko-KR" b="1" dirty="0"/>
              <a:t> &amp; G-</a:t>
            </a:r>
            <a:r>
              <a:rPr lang="en-US" altLang="ko-KR" b="1" dirty="0" err="1"/>
              <a:t>Drangon</a:t>
            </a:r>
            <a:r>
              <a:rPr lang="en-US" altLang="ko-KR" b="1" dirty="0"/>
              <a:t>’</a:t>
            </a:r>
            <a:r>
              <a:rPr lang="en-US" altLang="ko-KR" dirty="0"/>
              <a:t> have the concrete brand </a:t>
            </a:r>
            <a:r>
              <a:rPr lang="en-US" altLang="ko-KR" dirty="0" err="1"/>
              <a:t>powerin</a:t>
            </a:r>
            <a:r>
              <a:rPr lang="en-US" altLang="ko-KR" dirty="0"/>
              <a:t> teenager music market and young culture of Asia. </a:t>
            </a:r>
            <a:endParaRPr lang="ko-KR" altLang="ko-KR" dirty="0"/>
          </a:p>
          <a:p>
            <a:pPr lvl="0"/>
            <a:r>
              <a:rPr lang="en-US" altLang="ko-KR" dirty="0"/>
              <a:t>‘</a:t>
            </a:r>
            <a:r>
              <a:rPr lang="en-US" altLang="ko-KR" b="1" dirty="0"/>
              <a:t>2NE1 &amp; </a:t>
            </a:r>
            <a:r>
              <a:rPr lang="en-US" altLang="ko-KR" b="1" dirty="0" err="1"/>
              <a:t>Epik</a:t>
            </a:r>
            <a:r>
              <a:rPr lang="en-US" altLang="ko-KR" b="1" dirty="0"/>
              <a:t> High’</a:t>
            </a:r>
            <a:r>
              <a:rPr lang="en-US" altLang="ko-KR" dirty="0"/>
              <a:t> also have creative and distinct brand value than any other musicians in their music department.  </a:t>
            </a:r>
            <a:endParaRPr lang="ko-KR" altLang="ko-KR" dirty="0"/>
          </a:p>
          <a:p>
            <a:r>
              <a:rPr lang="en-US" altLang="ko-KR" dirty="0"/>
              <a:t>YG fans consider ‘</a:t>
            </a:r>
            <a:r>
              <a:rPr lang="en-US" altLang="ko-KR" b="1" dirty="0"/>
              <a:t>YG Family and musician brand’</a:t>
            </a:r>
            <a:r>
              <a:rPr lang="en-US" altLang="ko-KR" dirty="0"/>
              <a:t> like that </a:t>
            </a:r>
            <a:r>
              <a:rPr lang="en-US" altLang="ko-KR" b="1" dirty="0"/>
              <a:t>‘freedom, youth, resistance, unique, passion, progress, soul, fun, exciting, fantasy, and smile’</a:t>
            </a:r>
            <a:r>
              <a:rPr lang="en-US" altLang="ko-KR" dirty="0"/>
              <a:t> etc.                                      </a:t>
            </a:r>
            <a:endParaRPr lang="ko-KR" altLang="ko-KR" dirty="0"/>
          </a:p>
          <a:p>
            <a:r>
              <a:rPr lang="en-US" altLang="ko-KR" dirty="0"/>
              <a:t>YGE musicians call themselves as YG family, furthermore YG family by brand has very multiple and integrated brand positioning between fan and customer in music market.    YG fans feel them one of them as an YG family and reproduce story-telling, interesting news, video and social media contents by themselves.</a:t>
            </a:r>
            <a:endParaRPr lang="ko-KR" altLang="ko-KR" dirty="0"/>
          </a:p>
          <a:p>
            <a:r>
              <a:rPr lang="en-US" altLang="ko-KR" dirty="0"/>
              <a:t>Because of this strong brand value, YGE can open Asia and world music market and YGE can cooperate with global brand companies.   </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11</a:t>
            </a:fld>
            <a:endParaRPr lang="ko-KR" altLang="en-US"/>
          </a:p>
        </p:txBody>
      </p:sp>
    </p:spTree>
    <p:extLst>
      <p:ext uri="{BB962C8B-B14F-4D97-AF65-F5344CB8AC3E}">
        <p14:creationId xmlns:p14="http://schemas.microsoft.com/office/powerpoint/2010/main" val="27654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03648" y="1124744"/>
            <a:ext cx="6400800" cy="685800"/>
          </a:xfrm>
        </p:spPr>
        <p:txBody>
          <a:bodyPr>
            <a:normAutofit/>
          </a:bodyPr>
          <a:lstStyle/>
          <a:p>
            <a:r>
              <a:rPr lang="en-US" altLang="ko-KR" b="1" dirty="0"/>
              <a:t>‘ </a:t>
            </a:r>
            <a:r>
              <a:rPr lang="en-US" altLang="ko-KR" sz="2200" b="1" dirty="0"/>
              <a:t>I want to hold your </a:t>
            </a:r>
            <a:r>
              <a:rPr lang="en-US" altLang="ko-KR" sz="2200" b="1" dirty="0" smtClean="0"/>
              <a:t>hand’</a:t>
            </a:r>
            <a:endParaRPr lang="ko-KR" altLang="en-US" sz="2200" dirty="0"/>
          </a:p>
        </p:txBody>
      </p:sp>
      <p:sp>
        <p:nvSpPr>
          <p:cNvPr id="3" name="내용 개체 틀 2"/>
          <p:cNvSpPr>
            <a:spLocks noGrp="1"/>
          </p:cNvSpPr>
          <p:nvPr>
            <p:ph idx="1"/>
          </p:nvPr>
        </p:nvSpPr>
        <p:spPr>
          <a:xfrm>
            <a:off x="1043608" y="3140968"/>
            <a:ext cx="7200800" cy="2592288"/>
          </a:xfrm>
        </p:spPr>
        <p:txBody>
          <a:bodyPr>
            <a:noAutofit/>
          </a:bodyPr>
          <a:lstStyle/>
          <a:p>
            <a:pPr lvl="0"/>
            <a:r>
              <a:rPr lang="en-US" altLang="ko-KR" sz="1400" b="1" dirty="0"/>
              <a:t>‘ I want to hold your hand’</a:t>
            </a:r>
            <a:r>
              <a:rPr lang="en-US" altLang="ko-KR" sz="1400" dirty="0"/>
              <a:t>, international marketing with global partners</a:t>
            </a:r>
            <a:endParaRPr lang="ko-KR" altLang="ko-KR" sz="1400" dirty="0"/>
          </a:p>
          <a:p>
            <a:r>
              <a:rPr lang="en-US" altLang="ko-KR" sz="1400" i="1" dirty="0"/>
              <a:t>A business level cooperative strategy is the one in which a number of firms work together to attain some common goal. There are different types of business level cooperative strategies like Joint Venture, Horizontal integration, vertical integration, Conglomerate diversification, etc. </a:t>
            </a:r>
            <a:endParaRPr lang="ko-KR" altLang="ko-KR" sz="1400" dirty="0"/>
          </a:p>
          <a:p>
            <a:pPr latinLnBrk="0"/>
            <a:r>
              <a:rPr lang="en-US" altLang="ko-KR" sz="1400" dirty="0"/>
              <a:t>A company that masters only its domestic market will eventually lose it. Strong foreign competitors will inevitably come in and challenge the company. One of the best growth paths for a business is to go regional or global</a:t>
            </a:r>
            <a:r>
              <a:rPr lang="en-US" altLang="ko-KR" sz="1400" dirty="0" smtClean="0"/>
              <a:t>.</a:t>
            </a:r>
            <a:endParaRPr lang="ko-KR" altLang="ko-KR" sz="1400"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12</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772816"/>
            <a:ext cx="4032448" cy="1341884"/>
          </a:xfrm>
          <a:prstGeom prst="rect">
            <a:avLst/>
          </a:prstGeom>
        </p:spPr>
      </p:pic>
    </p:spTree>
    <p:extLst>
      <p:ext uri="{BB962C8B-B14F-4D97-AF65-F5344CB8AC3E}">
        <p14:creationId xmlns:p14="http://schemas.microsoft.com/office/powerpoint/2010/main" val="10202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331640" y="2492896"/>
            <a:ext cx="6400800" cy="3065513"/>
          </a:xfrm>
        </p:spPr>
        <p:txBody>
          <a:bodyPr>
            <a:normAutofit fontScale="92500" lnSpcReduction="20000"/>
          </a:bodyPr>
          <a:lstStyle/>
          <a:p>
            <a:pPr latinLnBrk="0"/>
            <a:r>
              <a:rPr lang="en-US" altLang="ko-KR" dirty="0"/>
              <a:t>For International marketing YGE aims to facilitate its growth and improves its brand position with global partners. </a:t>
            </a:r>
            <a:r>
              <a:rPr lang="ko-KR" altLang="ko-KR" dirty="0"/>
              <a:t>YGE wants this cooperation to be global expansion of YG musicians and to be potential tie-ups in the world of fashion, cosmetics and integrated entertainment</a:t>
            </a:r>
            <a:r>
              <a:rPr lang="ko-KR" altLang="ko-KR" dirty="0" smtClean="0"/>
              <a:t>.</a:t>
            </a:r>
            <a:endParaRPr lang="en-US" altLang="ko-KR" dirty="0" smtClean="0"/>
          </a:p>
          <a:p>
            <a:pPr latinLnBrk="0"/>
            <a:endParaRPr lang="ko-KR" altLang="ko-KR" dirty="0"/>
          </a:p>
          <a:p>
            <a:pPr latinLnBrk="0"/>
            <a:r>
              <a:rPr lang="ko-KR" altLang="ko-KR" dirty="0"/>
              <a:t>YGE’s objective for international marketing is to keep up its </a:t>
            </a:r>
            <a:r>
              <a:rPr lang="en-US" altLang="ko-KR" dirty="0"/>
              <a:t>originality and creativity, furthermore produce strengthening brand value that will create a "wave" in not only Asia but all over the world.</a:t>
            </a:r>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13</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423" y="1265709"/>
            <a:ext cx="1238250" cy="959595"/>
          </a:xfrm>
          <a:prstGeom prst="rect">
            <a:avLst/>
          </a:prstGeom>
        </p:spPr>
      </p:pic>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65709"/>
            <a:ext cx="1123950" cy="1123950"/>
          </a:xfrm>
          <a:prstGeom prst="rect">
            <a:avLst/>
          </a:prstGeom>
        </p:spPr>
      </p:pic>
      <p:pic>
        <p:nvPicPr>
          <p:cNvPr id="7" name="그림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957" y="1265707"/>
            <a:ext cx="895350" cy="1104900"/>
          </a:xfrm>
          <a:prstGeom prst="rect">
            <a:avLst/>
          </a:prstGeom>
        </p:spPr>
      </p:pic>
      <p:pic>
        <p:nvPicPr>
          <p:cNvPr id="8" name="그림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1265709"/>
            <a:ext cx="1019175" cy="821575"/>
          </a:xfrm>
          <a:prstGeom prst="rect">
            <a:avLst/>
          </a:prstGeom>
        </p:spPr>
      </p:pic>
    </p:spTree>
    <p:extLst>
      <p:ext uri="{BB962C8B-B14F-4D97-AF65-F5344CB8AC3E}">
        <p14:creationId xmlns:p14="http://schemas.microsoft.com/office/powerpoint/2010/main" val="14021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circle(in)">
                                      <p:cBhvr>
                                        <p:cTn id="42" dur="2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circle(in)">
                                      <p:cBhvr>
                                        <p:cTn id="4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71600" y="1295400"/>
            <a:ext cx="6400800" cy="405408"/>
          </a:xfrm>
        </p:spPr>
        <p:txBody>
          <a:bodyPr>
            <a:normAutofit/>
          </a:bodyPr>
          <a:lstStyle/>
          <a:p>
            <a:r>
              <a:rPr lang="en-US" altLang="ko-KR" sz="2000" b="1" dirty="0"/>
              <a:t>‘All you need is love</a:t>
            </a:r>
            <a:r>
              <a:rPr lang="en-US" altLang="ko-KR" sz="2000" b="1" dirty="0" smtClean="0"/>
              <a:t>’</a:t>
            </a:r>
            <a:endParaRPr lang="ko-KR" altLang="en-US" sz="2000" dirty="0"/>
          </a:p>
        </p:txBody>
      </p:sp>
      <p:sp>
        <p:nvSpPr>
          <p:cNvPr id="3" name="내용 개체 틀 2"/>
          <p:cNvSpPr>
            <a:spLocks noGrp="1"/>
          </p:cNvSpPr>
          <p:nvPr>
            <p:ph idx="1"/>
          </p:nvPr>
        </p:nvSpPr>
        <p:spPr>
          <a:xfrm>
            <a:off x="1043608" y="2438400"/>
            <a:ext cx="7200800" cy="3222848"/>
          </a:xfrm>
        </p:spPr>
        <p:txBody>
          <a:bodyPr>
            <a:normAutofit fontScale="77500" lnSpcReduction="20000"/>
          </a:bodyPr>
          <a:lstStyle/>
          <a:p>
            <a:pPr lvl="0"/>
            <a:r>
              <a:rPr lang="en-US" altLang="ko-KR" b="1" dirty="0"/>
              <a:t>‘All you need is love’</a:t>
            </a:r>
            <a:r>
              <a:rPr lang="en-US" altLang="ko-KR" dirty="0"/>
              <a:t>, how to activate social media marketing for YG family lovers</a:t>
            </a:r>
            <a:endParaRPr lang="ko-KR" altLang="ko-KR" dirty="0"/>
          </a:p>
          <a:p>
            <a:r>
              <a:rPr lang="en-US" altLang="ko-KR" i="1" dirty="0"/>
              <a:t>Social media has become ubiquitous and most important for social networking, content sharing and online accessing. Due to its reliability, consistency and instantaneous features, social media opens a wide place for businesses such as online marketing. </a:t>
            </a:r>
            <a:endParaRPr lang="ko-KR" altLang="ko-KR" dirty="0"/>
          </a:p>
          <a:p>
            <a:pPr latinLnBrk="0"/>
            <a:r>
              <a:rPr lang="en-US" altLang="ko-KR" dirty="0"/>
              <a:t>There are five quick ways can use social media to increase customer satisfaction.</a:t>
            </a:r>
            <a:endParaRPr lang="ko-KR" altLang="ko-KR" dirty="0"/>
          </a:p>
          <a:p>
            <a:pPr lvl="0" latinLnBrk="0"/>
            <a:r>
              <a:rPr lang="en-US" altLang="ko-KR" dirty="0"/>
              <a:t>Use Social media to monitor brand mentions and sentiment</a:t>
            </a:r>
            <a:endParaRPr lang="ko-KR" altLang="ko-KR" dirty="0"/>
          </a:p>
          <a:p>
            <a:pPr lvl="0" latinLnBrk="0"/>
            <a:r>
              <a:rPr lang="en-US" altLang="ko-KR" dirty="0"/>
              <a:t>Use Social media to communicate prompt and professional messages to customers</a:t>
            </a:r>
            <a:endParaRPr lang="ko-KR" altLang="ko-KR" dirty="0"/>
          </a:p>
          <a:p>
            <a:pPr lvl="0" latinLnBrk="0"/>
            <a:r>
              <a:rPr lang="en-US" altLang="ko-KR" dirty="0"/>
              <a:t>Use Social media as a customer support channel</a:t>
            </a:r>
            <a:endParaRPr lang="ko-KR" altLang="ko-KR" dirty="0"/>
          </a:p>
          <a:p>
            <a:pPr lvl="0" latinLnBrk="0"/>
            <a:r>
              <a:rPr lang="en-US" altLang="ko-KR" dirty="0"/>
              <a:t>Use Social Media to hold regular Q&amp;A sessions</a:t>
            </a:r>
            <a:endParaRPr lang="ko-KR" altLang="ko-KR" dirty="0"/>
          </a:p>
          <a:p>
            <a:pPr lvl="0" latinLnBrk="0"/>
            <a:r>
              <a:rPr lang="en-US" altLang="ko-KR" dirty="0"/>
              <a:t>Use social media to empower top customer advocates to respond for you</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14</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515" y="1700808"/>
            <a:ext cx="1554658" cy="720080"/>
          </a:xfrm>
          <a:prstGeom prst="rect">
            <a:avLst/>
          </a:prstGeom>
        </p:spPr>
      </p:pic>
    </p:spTree>
    <p:extLst>
      <p:ext uri="{BB962C8B-B14F-4D97-AF65-F5344CB8AC3E}">
        <p14:creationId xmlns:p14="http://schemas.microsoft.com/office/powerpoint/2010/main" val="22465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115616" y="1124744"/>
            <a:ext cx="7088832" cy="4608512"/>
          </a:xfrm>
        </p:spPr>
        <p:txBody>
          <a:bodyPr>
            <a:normAutofit fontScale="92500" lnSpcReduction="20000"/>
          </a:bodyPr>
          <a:lstStyle/>
          <a:p>
            <a:r>
              <a:rPr lang="en-US" altLang="ko-KR" dirty="0"/>
              <a:t>Interactive communication with fans is the core marketing methodology of YGE through social media network.</a:t>
            </a:r>
            <a:endParaRPr lang="ko-KR" altLang="ko-KR" dirty="0"/>
          </a:p>
          <a:p>
            <a:r>
              <a:rPr lang="en-US" altLang="ko-KR" dirty="0"/>
              <a:t>YG fans prefer to know the first information directly and like detail story-telling to their star musicians, furthermore they want to resemble same fashion style as to YG family. YG fans have fair opportunities to get the first information for album or audition result of musicians, therefore, even though major newspaper or broadcasting, has to wait YGE’s contents same condition as to YGE fans. </a:t>
            </a:r>
            <a:endParaRPr lang="ko-KR" altLang="ko-KR" dirty="0"/>
          </a:p>
          <a:p>
            <a:r>
              <a:rPr lang="en-US" altLang="ko-KR" dirty="0"/>
              <a:t>YGE has diverse connecting channels and is sharing with global fans through Facebook, Twitter, </a:t>
            </a:r>
            <a:r>
              <a:rPr lang="en-US" altLang="ko-KR" dirty="0" err="1"/>
              <a:t>Instagram</a:t>
            </a:r>
            <a:r>
              <a:rPr lang="en-US" altLang="ko-KR" dirty="0"/>
              <a:t>, You tube etc. YGE runs </a:t>
            </a:r>
            <a:r>
              <a:rPr lang="en-US" altLang="ko-KR" b="1" dirty="0"/>
              <a:t>‘united website platform’</a:t>
            </a:r>
            <a:r>
              <a:rPr lang="en-US" altLang="ko-KR" dirty="0"/>
              <a:t> now and it continuously produces lots of interesting contents like that news, picture, program video, hidden story, MV etc. These overflowed contents can deliver best satisfaction and exciting to global fans</a:t>
            </a:r>
            <a:r>
              <a:rPr lang="en-US" altLang="ko-KR" dirty="0" smtClean="0"/>
              <a:t>.</a:t>
            </a:r>
            <a:endParaRPr lang="ko-KR" altLang="ko-KR"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15</a:t>
            </a:fld>
            <a:endParaRPr lang="ko-KR" altLang="en-US"/>
          </a:p>
        </p:txBody>
      </p:sp>
    </p:spTree>
    <p:extLst>
      <p:ext uri="{BB962C8B-B14F-4D97-AF65-F5344CB8AC3E}">
        <p14:creationId xmlns:p14="http://schemas.microsoft.com/office/powerpoint/2010/main" val="39755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03648" y="1196752"/>
            <a:ext cx="6400800" cy="405408"/>
          </a:xfrm>
        </p:spPr>
        <p:txBody>
          <a:bodyPr>
            <a:normAutofit/>
          </a:bodyPr>
          <a:lstStyle/>
          <a:p>
            <a:r>
              <a:rPr lang="en-US" altLang="ko-KR" sz="2000" b="1" dirty="0"/>
              <a:t>‘Help</a:t>
            </a:r>
            <a:r>
              <a:rPr lang="en-US" altLang="ko-KR" sz="2000" b="1" dirty="0" smtClean="0"/>
              <a:t>’</a:t>
            </a:r>
            <a:endParaRPr lang="ko-KR" altLang="en-US" sz="2000" dirty="0"/>
          </a:p>
        </p:txBody>
      </p:sp>
      <p:sp>
        <p:nvSpPr>
          <p:cNvPr id="3" name="내용 개체 틀 2"/>
          <p:cNvSpPr>
            <a:spLocks noGrp="1"/>
          </p:cNvSpPr>
          <p:nvPr>
            <p:ph idx="1"/>
          </p:nvPr>
        </p:nvSpPr>
        <p:spPr>
          <a:xfrm>
            <a:off x="899592" y="1916832"/>
            <a:ext cx="7344816" cy="4464496"/>
          </a:xfrm>
        </p:spPr>
        <p:txBody>
          <a:bodyPr>
            <a:normAutofit fontScale="70000" lnSpcReduction="20000"/>
          </a:bodyPr>
          <a:lstStyle/>
          <a:p>
            <a:pPr lvl="0"/>
            <a:r>
              <a:rPr lang="en-US" altLang="ko-KR" b="1" dirty="0"/>
              <a:t>‘Help’,</a:t>
            </a:r>
            <a:r>
              <a:rPr lang="en-US" altLang="ko-KR" dirty="0"/>
              <a:t> Effective Business Management</a:t>
            </a:r>
            <a:endParaRPr lang="ko-KR" altLang="ko-KR" dirty="0"/>
          </a:p>
          <a:p>
            <a:r>
              <a:rPr lang="en-US" altLang="ko-KR" i="1" dirty="0"/>
              <a:t>“Management is doing right thing and leadership is doing things right” –P. </a:t>
            </a:r>
            <a:r>
              <a:rPr lang="en-US" altLang="ko-KR" i="1" dirty="0" err="1"/>
              <a:t>Drucker</a:t>
            </a:r>
            <a:endParaRPr lang="ko-KR" altLang="ko-KR" dirty="0"/>
          </a:p>
          <a:p>
            <a:r>
              <a:rPr lang="en-US" altLang="ko-KR" dirty="0"/>
              <a:t>Like Apple or Google, YGE has distributed management and team system. Independent departments have empowered decision making system so that keep on democratic and flexible organization. The autonomy in management is core to effective and efficient tool to keep up viable organization. </a:t>
            </a:r>
            <a:endParaRPr lang="ko-KR" altLang="ko-KR" dirty="0"/>
          </a:p>
          <a:p>
            <a:r>
              <a:rPr lang="en-US" altLang="ko-KR" dirty="0"/>
              <a:t>YG does not interfere to business management and he works only as a music director.</a:t>
            </a:r>
            <a:endParaRPr lang="ko-KR" altLang="ko-KR" dirty="0"/>
          </a:p>
          <a:p>
            <a:r>
              <a:rPr lang="en-US" altLang="ko-KR" dirty="0"/>
              <a:t>For example, like Nike, YGE has a creative director who decides integrated brand value to unique design, fashion, brand positioning etc. </a:t>
            </a:r>
            <a:endParaRPr lang="ko-KR" altLang="ko-KR" dirty="0"/>
          </a:p>
          <a:p>
            <a:r>
              <a:rPr lang="en-US" altLang="ko-KR" dirty="0"/>
              <a:t>For the world tours, YGE scouts world class house band from outside but whole concert performance was handled by its own concert department. YG has professional producers, dancers, coordinators, digital marketers, artistes, and staffs. Furthermore, YGE scouted famous Chef and staffs from top level hotel for YGE member’s welfare.</a:t>
            </a:r>
            <a:endParaRPr lang="ko-KR" altLang="ko-KR" dirty="0"/>
          </a:p>
          <a:p>
            <a:r>
              <a:rPr lang="en-US" altLang="ko-KR" dirty="0"/>
              <a:t>They are strongly integrated, efficiently communicated and qualified collaborated for YGE’s vision and objectives.</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16</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196752"/>
            <a:ext cx="1400175" cy="876300"/>
          </a:xfrm>
          <a:prstGeom prst="rect">
            <a:avLst/>
          </a:prstGeom>
        </p:spPr>
      </p:pic>
    </p:spTree>
    <p:extLst>
      <p:ext uri="{BB962C8B-B14F-4D97-AF65-F5344CB8AC3E}">
        <p14:creationId xmlns:p14="http://schemas.microsoft.com/office/powerpoint/2010/main" val="42488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71600" y="1295400"/>
            <a:ext cx="6400800" cy="333400"/>
          </a:xfrm>
        </p:spPr>
        <p:txBody>
          <a:bodyPr>
            <a:normAutofit fontScale="90000"/>
          </a:bodyPr>
          <a:lstStyle/>
          <a:p>
            <a:r>
              <a:rPr lang="en-US" altLang="ko-KR" sz="2000" b="1" dirty="0"/>
              <a:t>‘Yellow submarine</a:t>
            </a:r>
            <a:r>
              <a:rPr lang="en-US" altLang="ko-KR" sz="2000" b="1" dirty="0" smtClean="0"/>
              <a:t>’</a:t>
            </a:r>
            <a:endParaRPr lang="ko-KR" altLang="en-US" sz="2000" dirty="0"/>
          </a:p>
        </p:txBody>
      </p:sp>
      <p:sp>
        <p:nvSpPr>
          <p:cNvPr id="3" name="내용 개체 틀 2"/>
          <p:cNvSpPr>
            <a:spLocks noGrp="1"/>
          </p:cNvSpPr>
          <p:nvPr>
            <p:ph idx="1"/>
          </p:nvPr>
        </p:nvSpPr>
        <p:spPr>
          <a:xfrm>
            <a:off x="1115616" y="2438400"/>
            <a:ext cx="6984776" cy="3048001"/>
          </a:xfrm>
        </p:spPr>
        <p:txBody>
          <a:bodyPr>
            <a:normAutofit fontScale="77500" lnSpcReduction="20000"/>
          </a:bodyPr>
          <a:lstStyle/>
          <a:p>
            <a:pPr lvl="0"/>
            <a:r>
              <a:rPr lang="en-US" altLang="ko-KR" b="1" dirty="0"/>
              <a:t>‘Yellow submarine’, </a:t>
            </a:r>
            <a:r>
              <a:rPr lang="en-US" altLang="ko-KR" dirty="0"/>
              <a:t>Customer-oriented marketing, CRM, story-telling, contents, emotional marketing.</a:t>
            </a:r>
            <a:endParaRPr lang="ko-KR" altLang="ko-KR" dirty="0"/>
          </a:p>
          <a:p>
            <a:r>
              <a:rPr lang="en-US" altLang="ko-KR" i="1" dirty="0"/>
              <a:t>“We don’t serve market. We create markets.”- Sony’s Akio Morita</a:t>
            </a:r>
            <a:endParaRPr lang="ko-KR" altLang="ko-KR" dirty="0"/>
          </a:p>
          <a:p>
            <a:r>
              <a:rPr lang="en-US" altLang="ko-KR" i="1" dirty="0"/>
              <a:t>“The purpose of company is to create a customer. Therefore the business has to basic function; marketing and innovation. Marketing and innovation produce result: all the rest are costs” – P. </a:t>
            </a:r>
            <a:r>
              <a:rPr lang="en-US" altLang="ko-KR" i="1" dirty="0" err="1"/>
              <a:t>Drucker</a:t>
            </a:r>
            <a:endParaRPr lang="ko-KR" altLang="ko-KR" dirty="0"/>
          </a:p>
          <a:p>
            <a:r>
              <a:rPr lang="en-US" altLang="ko-KR" dirty="0"/>
              <a:t>Competition may be brutal, but it can make the champion much stronger. The cruelty of the process can bring a bigger success. </a:t>
            </a:r>
            <a:endParaRPr lang="ko-KR" altLang="ko-KR" dirty="0"/>
          </a:p>
          <a:p>
            <a:r>
              <a:rPr lang="en-US" altLang="ko-KR" dirty="0"/>
              <a:t>Since </a:t>
            </a:r>
            <a:r>
              <a:rPr lang="en-US" altLang="ko-KR" dirty="0">
                <a:hlinkClick r:id="rId2"/>
              </a:rPr>
              <a:t>BIGBANG</a:t>
            </a:r>
            <a:r>
              <a:rPr lang="en-US" altLang="ko-KR" dirty="0"/>
              <a:t>’s survival </a:t>
            </a:r>
            <a:r>
              <a:rPr lang="en-US" altLang="ko-KR" b="1" dirty="0"/>
              <a:t>[BIGBANG]</a:t>
            </a:r>
            <a:r>
              <a:rPr lang="en-US" altLang="ko-KR" dirty="0"/>
              <a:t> in 2005, </a:t>
            </a:r>
            <a:r>
              <a:rPr lang="en-US" altLang="ko-KR" b="1" dirty="0"/>
              <a:t>WINNER</a:t>
            </a:r>
            <a:r>
              <a:rPr lang="en-US" altLang="ko-KR" dirty="0"/>
              <a:t> was the champion of </a:t>
            </a:r>
            <a:r>
              <a:rPr lang="en-US" altLang="ko-KR" dirty="0" err="1"/>
              <a:t>Mnet’s</a:t>
            </a:r>
            <a:r>
              <a:rPr lang="en-US" altLang="ko-KR" dirty="0"/>
              <a:t> &lt;</a:t>
            </a:r>
            <a:r>
              <a:rPr lang="en-US" altLang="ko-KR" b="1" dirty="0"/>
              <a:t>WIN&gt;</a:t>
            </a:r>
            <a:r>
              <a:rPr lang="en-US" altLang="ko-KR" dirty="0"/>
              <a:t> in 2013, and then there was [</a:t>
            </a:r>
            <a:r>
              <a:rPr lang="en-US" altLang="ko-KR" b="1" dirty="0"/>
              <a:t>MIX &amp; MATCH</a:t>
            </a:r>
            <a:r>
              <a:rPr lang="en-US" altLang="ko-KR" dirty="0"/>
              <a:t>] to determine the final members of “</a:t>
            </a:r>
            <a:r>
              <a:rPr lang="en-US" altLang="ko-KR" b="1" dirty="0">
                <a:hlinkClick r:id="rId3"/>
              </a:rPr>
              <a:t>IKON</a:t>
            </a:r>
            <a:r>
              <a:rPr lang="en-US" altLang="ko-KR" dirty="0"/>
              <a:t>” in 2014.</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17</a:t>
            </a:fld>
            <a:endParaRPr lang="ko-KR" altLang="en-US"/>
          </a:p>
        </p:txBody>
      </p:sp>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386" y="1556792"/>
            <a:ext cx="1419225" cy="981075"/>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7" y="1052736"/>
            <a:ext cx="882184" cy="1284734"/>
          </a:xfrm>
          <a:prstGeom prst="rect">
            <a:avLst/>
          </a:prstGeom>
        </p:spPr>
      </p:pic>
      <p:pic>
        <p:nvPicPr>
          <p:cNvPr id="10" name="그림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2985" y="1213843"/>
            <a:ext cx="1257476" cy="833485"/>
          </a:xfrm>
          <a:prstGeom prst="rect">
            <a:avLst/>
          </a:prstGeom>
        </p:spPr>
      </p:pic>
    </p:spTree>
    <p:extLst>
      <p:ext uri="{BB962C8B-B14F-4D97-AF65-F5344CB8AC3E}">
        <p14:creationId xmlns:p14="http://schemas.microsoft.com/office/powerpoint/2010/main" val="152241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circle(in)">
                                      <p:cBhvr>
                                        <p:cTn id="38" dur="20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circle(in)">
                                      <p:cBhvr>
                                        <p:cTn id="43" dur="20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circle(in)">
                                      <p:cBhvr>
                                        <p:cTn id="48" dur="20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circle(in)">
                                      <p:cBhvr>
                                        <p:cTn id="53" dur="20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circle(in)">
                                      <p:cBhvr>
                                        <p:cTn id="5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971600" y="1340768"/>
            <a:ext cx="7344816" cy="4680520"/>
          </a:xfrm>
        </p:spPr>
        <p:txBody>
          <a:bodyPr>
            <a:normAutofit fontScale="92500" lnSpcReduction="20000"/>
          </a:bodyPr>
          <a:lstStyle/>
          <a:p>
            <a:r>
              <a:rPr lang="en-US" altLang="ko-KR" dirty="0"/>
              <a:t>From innovative competition marketing, YG fans can commit to initiative participators and they can choose its team and members by empowered voting right. Regional and global fans produce lots of story, news, video, and social contents for YG family. Before official debut, survival candidates already become pre-stars and have strong supporters from the world.</a:t>
            </a:r>
            <a:endParaRPr lang="ko-KR" altLang="ko-KR" dirty="0"/>
          </a:p>
          <a:p>
            <a:r>
              <a:rPr lang="en-US" altLang="ko-KR" dirty="0"/>
              <a:t>Like reality program (hunger game) or audition program(X factor, American god talent), customers want to more exciting and realistic popular culture and entertainment.</a:t>
            </a:r>
            <a:endParaRPr lang="ko-KR" altLang="ko-KR" dirty="0"/>
          </a:p>
          <a:p>
            <a:r>
              <a:rPr lang="en-US" altLang="ko-KR" dirty="0"/>
              <a:t>The company should aim to delight customers, not simply satisfy them. Top companies are requested to exceed customer expectation and leave a smile on customer’s face. </a:t>
            </a:r>
            <a:endParaRPr lang="ko-KR" altLang="ko-KR" dirty="0"/>
          </a:p>
          <a:p>
            <a:r>
              <a:rPr lang="en-US" altLang="ko-KR" dirty="0"/>
              <a:t>Now, YG Fans expect how they are surprised and delighted by YG family’s creativity in next?</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18</a:t>
            </a:fld>
            <a:endParaRPr lang="ko-KR" altLang="en-US"/>
          </a:p>
        </p:txBody>
      </p:sp>
    </p:spTree>
    <p:extLst>
      <p:ext uri="{BB962C8B-B14F-4D97-AF65-F5344CB8AC3E}">
        <p14:creationId xmlns:p14="http://schemas.microsoft.com/office/powerpoint/2010/main" val="8734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35596" y="1196752"/>
            <a:ext cx="6400800" cy="405408"/>
          </a:xfrm>
        </p:spPr>
        <p:txBody>
          <a:bodyPr>
            <a:normAutofit/>
          </a:bodyPr>
          <a:lstStyle/>
          <a:p>
            <a:r>
              <a:rPr lang="en-US" altLang="ko-KR" sz="2000" b="1" dirty="0"/>
              <a:t>“Imagine”</a:t>
            </a:r>
            <a:r>
              <a:rPr lang="en-US" altLang="ko-KR" sz="2000" dirty="0"/>
              <a:t>,</a:t>
            </a:r>
            <a:endParaRPr lang="ko-KR" altLang="en-US" sz="2000" dirty="0"/>
          </a:p>
        </p:txBody>
      </p:sp>
      <p:sp>
        <p:nvSpPr>
          <p:cNvPr id="3" name="내용 개체 틀 2"/>
          <p:cNvSpPr>
            <a:spLocks noGrp="1"/>
          </p:cNvSpPr>
          <p:nvPr>
            <p:ph idx="1"/>
          </p:nvPr>
        </p:nvSpPr>
        <p:spPr>
          <a:xfrm>
            <a:off x="1043608" y="2776774"/>
            <a:ext cx="7056784" cy="3048001"/>
          </a:xfrm>
        </p:spPr>
        <p:txBody>
          <a:bodyPr>
            <a:normAutofit lnSpcReduction="10000"/>
          </a:bodyPr>
          <a:lstStyle/>
          <a:p>
            <a:pPr lvl="0"/>
            <a:r>
              <a:rPr lang="en-US" altLang="ko-KR" b="1" dirty="0"/>
              <a:t>“Imagine”</a:t>
            </a:r>
            <a:r>
              <a:rPr lang="en-US" altLang="ko-KR" dirty="0"/>
              <a:t>, Corporate Social Responsibility(CSR) and community activity</a:t>
            </a:r>
            <a:endParaRPr lang="ko-KR" altLang="ko-KR" dirty="0"/>
          </a:p>
          <a:p>
            <a:r>
              <a:rPr lang="en-US" altLang="ko-KR" i="1" dirty="0"/>
              <a:t>“Increasingly, society expects businesses to have an obligation to the society in which they are located, to the people they employ, and their customers, beyond their traditional bottom-line and narrow shareholder concerns” (</a:t>
            </a:r>
            <a:r>
              <a:rPr lang="en-US" altLang="ko-KR" i="1" dirty="0" err="1"/>
              <a:t>Sen</a:t>
            </a:r>
            <a:r>
              <a:rPr lang="en-US" altLang="ko-KR" i="1" dirty="0"/>
              <a:t> &amp; Bhattacharya, 2001)</a:t>
            </a:r>
            <a:endParaRPr lang="ko-KR" altLang="ko-KR" dirty="0"/>
          </a:p>
          <a:p>
            <a:r>
              <a:rPr lang="en-US" altLang="ko-KR" dirty="0"/>
              <a:t>For purpose of drastically enhancing YGE’s CSR activities, </a:t>
            </a:r>
            <a:r>
              <a:rPr lang="ko-KR" altLang="ko-KR" dirty="0"/>
              <a:t>“</a:t>
            </a:r>
            <a:r>
              <a:rPr lang="en-US" altLang="ko-KR" dirty="0"/>
              <a:t>Donation angel” ‘</a:t>
            </a:r>
            <a:r>
              <a:rPr lang="en-US" altLang="ko-KR" b="1" dirty="0"/>
              <a:t>Sean(ex-</a:t>
            </a:r>
            <a:r>
              <a:rPr lang="en-US" altLang="ko-KR" dirty="0"/>
              <a:t>hip-hop musician)’ is to become a registered member of YG Entertainment’s executive board in June 2014. </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19</a:t>
            </a:fld>
            <a:endParaRPr lang="ko-KR" altLang="en-US"/>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700808"/>
            <a:ext cx="2016224" cy="1075966"/>
          </a:xfrm>
          <a:prstGeom prst="rect">
            <a:avLst/>
          </a:prstGeom>
        </p:spPr>
      </p:pic>
    </p:spTree>
    <p:extLst>
      <p:ext uri="{BB962C8B-B14F-4D97-AF65-F5344CB8AC3E}">
        <p14:creationId xmlns:p14="http://schemas.microsoft.com/office/powerpoint/2010/main" val="11851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a:t>YG Entertainment </a:t>
            </a:r>
            <a:endParaRPr lang="ko-KR" altLang="en-US" b="1" dirty="0"/>
          </a:p>
        </p:txBody>
      </p:sp>
      <p:sp>
        <p:nvSpPr>
          <p:cNvPr id="3" name="내용 개체 틀 2"/>
          <p:cNvSpPr>
            <a:spLocks noGrp="1"/>
          </p:cNvSpPr>
          <p:nvPr>
            <p:ph idx="1"/>
          </p:nvPr>
        </p:nvSpPr>
        <p:spPr>
          <a:xfrm>
            <a:off x="1371600" y="3353569"/>
            <a:ext cx="6400800" cy="2132832"/>
          </a:xfrm>
        </p:spPr>
        <p:txBody>
          <a:bodyPr>
            <a:normAutofit fontScale="92500" lnSpcReduction="20000"/>
          </a:bodyPr>
          <a:lstStyle/>
          <a:p>
            <a:r>
              <a:rPr lang="en-US" altLang="ko-KR" dirty="0" smtClean="0"/>
              <a:t>(</a:t>
            </a:r>
            <a:r>
              <a:rPr lang="en-US" altLang="ko-KR" dirty="0"/>
              <a:t>YGE) is a record label and talent agency founded by Yang Hyun-</a:t>
            </a:r>
            <a:r>
              <a:rPr lang="en-US" altLang="ko-KR" dirty="0" err="1"/>
              <a:t>suk</a:t>
            </a:r>
            <a:r>
              <a:rPr lang="en-US" altLang="ko-KR" dirty="0"/>
              <a:t> based in Seoul, South Korea. YG is an abbreviation for "Yang Goon", a nickname given to the Executive Director/Founder Yang Hyun-</a:t>
            </a:r>
            <a:r>
              <a:rPr lang="en-US" altLang="ko-KR" dirty="0" err="1"/>
              <a:t>suk</a:t>
            </a:r>
            <a:r>
              <a:rPr lang="en-US" altLang="ko-KR" dirty="0"/>
              <a:t>. Current roster of recording artists are known to be some of the biggest K-pop acts internationally, especially Big Bang, 2NE1, </a:t>
            </a:r>
            <a:r>
              <a:rPr lang="en-US" altLang="ko-KR" dirty="0" err="1"/>
              <a:t>Epik</a:t>
            </a:r>
            <a:r>
              <a:rPr lang="en-US" altLang="ko-KR" dirty="0"/>
              <a:t> High and </a:t>
            </a:r>
            <a:r>
              <a:rPr lang="en-US" altLang="ko-KR" dirty="0" err="1"/>
              <a:t>Psy</a:t>
            </a:r>
            <a:r>
              <a:rPr lang="en-US" altLang="ko-KR" dirty="0"/>
              <a:t>. </a:t>
            </a:r>
            <a:r>
              <a:rPr lang="en-US" altLang="ko-KR" dirty="0">
                <a:solidFill>
                  <a:srgbClr val="00B050"/>
                </a:solidFill>
              </a:rPr>
              <a:t>(</a:t>
            </a:r>
            <a:r>
              <a:rPr lang="en-US" altLang="ko-KR" dirty="0">
                <a:solidFill>
                  <a:srgbClr val="00B050"/>
                </a:solidFill>
                <a:hlinkClick r:id="rId2"/>
              </a:rPr>
              <a:t>http</a:t>
            </a:r>
            <a:r>
              <a:rPr lang="en-US" altLang="ko-KR" dirty="0" smtClean="0">
                <a:solidFill>
                  <a:srgbClr val="00B050"/>
                </a:solidFill>
                <a:hlinkClick r:id="rId2"/>
              </a:rPr>
              <a:t>://www.ygunited.com</a:t>
            </a:r>
            <a:r>
              <a:rPr lang="en-US" altLang="ko-KR" dirty="0" smtClean="0">
                <a:solidFill>
                  <a:srgbClr val="00B050"/>
                </a:solidFill>
              </a:rPr>
              <a:t>)</a:t>
            </a:r>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599" y="2348880"/>
            <a:ext cx="1704975" cy="857250"/>
          </a:xfrm>
          <a:prstGeom prst="rect">
            <a:avLst/>
          </a:prstGeom>
        </p:spPr>
      </p:pic>
    </p:spTree>
    <p:extLst>
      <p:ext uri="{BB962C8B-B14F-4D97-AF65-F5344CB8AC3E}">
        <p14:creationId xmlns:p14="http://schemas.microsoft.com/office/powerpoint/2010/main" val="40429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043608" y="2852936"/>
            <a:ext cx="6760840" cy="2759969"/>
          </a:xfrm>
        </p:spPr>
        <p:txBody>
          <a:bodyPr/>
          <a:lstStyle/>
          <a:p>
            <a:r>
              <a:rPr lang="en-US" altLang="ko-KR" dirty="0"/>
              <a:t>Like UNICEF &amp; FC Barcelona sponsorship marketing, YGE’s CSR strategy impacts on youth and young fans’ compassion to society.</a:t>
            </a:r>
            <a:endParaRPr lang="ko-KR" altLang="ko-KR" dirty="0"/>
          </a:p>
          <a:p>
            <a:r>
              <a:rPr lang="en-US" altLang="ko-KR" dirty="0"/>
              <a:t>YG &amp; YGE have authentic philosophy to CSR and implement continuous activation in long-term mission. In Asia and Korea culture, society and people ask for high moral standard to artists same as to public figure</a:t>
            </a:r>
            <a:r>
              <a:rPr lang="en-US" altLang="ko-KR" dirty="0" smtClean="0"/>
              <a:t>.</a:t>
            </a:r>
            <a:endParaRPr lang="ko-KR" altLang="ko-KR"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20</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334470"/>
            <a:ext cx="1296144" cy="1463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176105"/>
            <a:ext cx="1368152" cy="1621652"/>
          </a:xfrm>
          <a:prstGeom prst="rect">
            <a:avLst/>
          </a:prstGeom>
        </p:spPr>
      </p:pic>
    </p:spTree>
    <p:extLst>
      <p:ext uri="{BB962C8B-B14F-4D97-AF65-F5344CB8AC3E}">
        <p14:creationId xmlns:p14="http://schemas.microsoft.com/office/powerpoint/2010/main" val="9563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31640" y="1196752"/>
            <a:ext cx="6400800" cy="333400"/>
          </a:xfrm>
        </p:spPr>
        <p:txBody>
          <a:bodyPr>
            <a:normAutofit fontScale="90000"/>
          </a:bodyPr>
          <a:lstStyle/>
          <a:p>
            <a:r>
              <a:rPr lang="ko-KR" altLang="ko-KR" sz="2000" b="1" dirty="0"/>
              <a:t>The Long and Winding Road</a:t>
            </a:r>
            <a:endParaRPr lang="ko-KR" altLang="en-US" sz="2000" dirty="0"/>
          </a:p>
        </p:txBody>
      </p:sp>
      <p:sp>
        <p:nvSpPr>
          <p:cNvPr id="3" name="내용 개체 틀 2"/>
          <p:cNvSpPr>
            <a:spLocks noGrp="1"/>
          </p:cNvSpPr>
          <p:nvPr>
            <p:ph idx="1"/>
          </p:nvPr>
        </p:nvSpPr>
        <p:spPr>
          <a:xfrm>
            <a:off x="971600" y="2486050"/>
            <a:ext cx="7488832" cy="3175198"/>
          </a:xfrm>
        </p:spPr>
        <p:txBody>
          <a:bodyPr>
            <a:normAutofit/>
          </a:bodyPr>
          <a:lstStyle/>
          <a:p>
            <a:pPr lvl="0"/>
            <a:r>
              <a:rPr lang="ko-KR" altLang="ko-KR" dirty="0"/>
              <a:t>"</a:t>
            </a:r>
            <a:r>
              <a:rPr lang="ko-KR" altLang="ko-KR" b="1" dirty="0"/>
              <a:t>The Long and Winding Road</a:t>
            </a:r>
            <a:r>
              <a:rPr lang="ko-KR" altLang="ko-KR" dirty="0"/>
              <a:t>"</a:t>
            </a:r>
            <a:r>
              <a:rPr lang="en-US" altLang="ko-KR" dirty="0"/>
              <a:t>, leader and leadership for the creative business</a:t>
            </a:r>
            <a:endParaRPr lang="ko-KR" altLang="ko-KR" dirty="0"/>
          </a:p>
          <a:p>
            <a:r>
              <a:rPr lang="en-US" altLang="ko-KR" i="1" dirty="0"/>
              <a:t>“The leader needs vision, vision is the art of seeing things invisible” –Jonathan Swift.</a:t>
            </a:r>
            <a:endParaRPr lang="ko-KR" altLang="ko-KR" dirty="0"/>
          </a:p>
          <a:p>
            <a:r>
              <a:rPr lang="en-US" altLang="ko-KR" dirty="0"/>
              <a:t>A great leader has vision, passion, decision making, team building, and love to people.  </a:t>
            </a:r>
            <a:endParaRPr lang="ko-KR" altLang="ko-KR" dirty="0"/>
          </a:p>
          <a:p>
            <a:r>
              <a:rPr lang="en-US" altLang="ko-KR" dirty="0"/>
              <a:t>YG became the leader who makes people to be another leader in their department and suggest artist and society vision what to do.</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21</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248" y="1628800"/>
            <a:ext cx="1342823" cy="857250"/>
          </a:xfrm>
          <a:prstGeom prst="rect">
            <a:avLst/>
          </a:prstGeom>
        </p:spPr>
      </p:pic>
    </p:spTree>
    <p:extLst>
      <p:ext uri="{BB962C8B-B14F-4D97-AF65-F5344CB8AC3E}">
        <p14:creationId xmlns:p14="http://schemas.microsoft.com/office/powerpoint/2010/main" val="35275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smtClean="0"/>
              <a:t>Conclusion</a:t>
            </a:r>
            <a:endParaRPr lang="ko-KR" altLang="en-US" dirty="0"/>
          </a:p>
        </p:txBody>
      </p:sp>
      <p:sp>
        <p:nvSpPr>
          <p:cNvPr id="3" name="내용 개체 틀 2"/>
          <p:cNvSpPr>
            <a:spLocks noGrp="1"/>
          </p:cNvSpPr>
          <p:nvPr>
            <p:ph idx="1"/>
          </p:nvPr>
        </p:nvSpPr>
        <p:spPr>
          <a:xfrm>
            <a:off x="1371600" y="2438400"/>
            <a:ext cx="6800800" cy="3294856"/>
          </a:xfrm>
        </p:spPr>
        <p:txBody>
          <a:bodyPr>
            <a:normAutofit fontScale="85000" lnSpcReduction="10000"/>
          </a:bodyPr>
          <a:lstStyle/>
          <a:p>
            <a:r>
              <a:rPr lang="en-US" altLang="ko-KR" sz="2400" i="1" dirty="0" smtClean="0"/>
              <a:t>“</a:t>
            </a:r>
            <a:r>
              <a:rPr lang="en-US" altLang="ko-KR" sz="2400" i="1" dirty="0"/>
              <a:t>The best way to predict the future is to invent it” –D. Gabor</a:t>
            </a:r>
            <a:endParaRPr lang="ko-KR" altLang="ko-KR" sz="2400" dirty="0"/>
          </a:p>
          <a:p>
            <a:pPr fontAlgn="t" latinLnBrk="0"/>
            <a:r>
              <a:rPr lang="en-US" altLang="ko-KR" dirty="0"/>
              <a:t> </a:t>
            </a:r>
            <a:r>
              <a:rPr lang="ko-KR" altLang="ko-KR" dirty="0"/>
              <a:t>The book “How Google works” explains how technology has shifted the balance of power from companies to consumers, and that the only way to succeed in this ever-changing landscape is </a:t>
            </a:r>
            <a:r>
              <a:rPr lang="ko-KR" altLang="ko-KR" b="1" dirty="0"/>
              <a:t>to create superior products and attract a new breed of multifaceted employees. </a:t>
            </a:r>
            <a:r>
              <a:rPr lang="ko-KR" altLang="ko-KR" dirty="0"/>
              <a:t>Eric and Jonathan describe this "</a:t>
            </a:r>
            <a:r>
              <a:rPr lang="ko-KR" altLang="ko-KR" b="1" dirty="0"/>
              <a:t>smart creatives</a:t>
            </a:r>
            <a:r>
              <a:rPr lang="ko-KR" altLang="ko-KR" dirty="0"/>
              <a:t>." </a:t>
            </a:r>
          </a:p>
          <a:p>
            <a:pPr fontAlgn="t" latinLnBrk="0"/>
            <a:endParaRPr lang="ko-KR" altLang="ko-KR" dirty="0"/>
          </a:p>
          <a:p>
            <a:pPr fontAlgn="t" latinLnBrk="0"/>
            <a:r>
              <a:rPr lang="ko-KR" altLang="ko-KR" dirty="0"/>
              <a:t>“In an era when everything is speeding up, ‘</a:t>
            </a:r>
            <a:r>
              <a:rPr lang="ko-KR" altLang="ko-KR" b="1" dirty="0"/>
              <a:t>the best way for businesses to succeed is to attract smart-creative people and give them an environment’</a:t>
            </a:r>
            <a:r>
              <a:rPr lang="ko-KR" altLang="ko-KR" dirty="0"/>
              <a:t> where they can thrive at scale.</a:t>
            </a:r>
            <a:r>
              <a:rPr lang="en-US" altLang="ko-KR" dirty="0"/>
              <a:t>”</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22</a:t>
            </a:fld>
            <a:endParaRPr lang="ko-KR" altLang="en-US"/>
          </a:p>
        </p:txBody>
      </p:sp>
    </p:spTree>
    <p:extLst>
      <p:ext uri="{BB962C8B-B14F-4D97-AF65-F5344CB8AC3E}">
        <p14:creationId xmlns:p14="http://schemas.microsoft.com/office/powerpoint/2010/main" val="3811440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058393" y="2368247"/>
            <a:ext cx="7048872" cy="3857601"/>
          </a:xfrm>
        </p:spPr>
        <p:txBody>
          <a:bodyPr>
            <a:normAutofit fontScale="77500" lnSpcReduction="20000"/>
          </a:bodyPr>
          <a:lstStyle/>
          <a:p>
            <a:pPr fontAlgn="t" latinLnBrk="0"/>
            <a:r>
              <a:rPr lang="ko-KR" altLang="ko-KR" i="1" dirty="0"/>
              <a:t> </a:t>
            </a:r>
            <a:r>
              <a:rPr lang="en-US" altLang="ko-KR" dirty="0"/>
              <a:t>Marketing strategy is essentially the way a company chooses to link its competencies core processes, and other asset to win marketplace battle.</a:t>
            </a:r>
            <a:endParaRPr lang="ko-KR" altLang="ko-KR" dirty="0"/>
          </a:p>
          <a:p>
            <a:pPr fontAlgn="t" latinLnBrk="0"/>
            <a:r>
              <a:rPr lang="en-US" altLang="ko-KR" dirty="0"/>
              <a:t>For long time, YGE had struggled to find innovative and profitable business model through visionary marketing strategy. Finally YG &amp; YGE have implemented this successive business &amp; marketing strategy to </a:t>
            </a:r>
            <a:r>
              <a:rPr lang="ko-KR" altLang="ko-KR" b="1" dirty="0"/>
              <a:t>attract smart-creative people and give them an environment’.</a:t>
            </a:r>
            <a:endParaRPr lang="ko-KR" altLang="ko-KR" dirty="0"/>
          </a:p>
          <a:p>
            <a:r>
              <a:rPr lang="en-US" altLang="ko-KR" dirty="0"/>
              <a:t>Like Steve Jobs, YG showed distinctive business innovation through merged culture and entertainment business. YGE has showed how to communicate and how to collaborate with fans and stakeholders through social media marketing.</a:t>
            </a:r>
            <a:endParaRPr lang="ko-KR" altLang="ko-KR" dirty="0"/>
          </a:p>
          <a:p>
            <a:r>
              <a:rPr lang="en-US" altLang="ko-KR" dirty="0"/>
              <a:t>Who is the next? </a:t>
            </a:r>
            <a:endParaRPr lang="ko-KR" altLang="ko-KR" dirty="0"/>
          </a:p>
          <a:p>
            <a:r>
              <a:rPr lang="en-US" altLang="ko-KR" dirty="0"/>
              <a:t>Everybody will be surprised the next creative artist and musician of YG Entertainment.  </a:t>
            </a:r>
            <a:endParaRPr lang="ko-KR" altLang="ko-KR" dirty="0"/>
          </a:p>
          <a:p>
            <a:r>
              <a:rPr lang="en-US" altLang="ko-KR" b="1" i="1" dirty="0"/>
              <a:t>‘YG &amp; YGE are pioneers of marketing 4.0</a:t>
            </a:r>
            <a:r>
              <a:rPr lang="en-US" altLang="ko-KR" b="1" i="1" dirty="0" smtClean="0"/>
              <a:t>’</a:t>
            </a:r>
            <a:endParaRPr lang="ko-KR" altLang="ko-KR"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23</a:t>
            </a:fld>
            <a:endParaRPr lang="ko-KR" altLang="en-US"/>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052736"/>
            <a:ext cx="1893867" cy="1315511"/>
          </a:xfrm>
          <a:prstGeom prst="rect">
            <a:avLst/>
          </a:prstGeom>
        </p:spPr>
      </p:pic>
    </p:spTree>
    <p:extLst>
      <p:ext uri="{BB962C8B-B14F-4D97-AF65-F5344CB8AC3E}">
        <p14:creationId xmlns:p14="http://schemas.microsoft.com/office/powerpoint/2010/main" val="10317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indent="0" algn="ctr">
              <a:buNone/>
            </a:pPr>
            <a:r>
              <a:rPr lang="en-US" altLang="ko-KR" sz="4400" dirty="0" smtClean="0"/>
              <a:t>Thank You</a:t>
            </a:r>
          </a:p>
          <a:p>
            <a:r>
              <a:rPr lang="en-US" altLang="ko-KR" b="1" dirty="0" err="1" smtClean="0">
                <a:latin typeface="Stencil" pitchFamily="82" charset="0"/>
              </a:rPr>
              <a:t>Youngsub</a:t>
            </a:r>
            <a:r>
              <a:rPr lang="en-US" altLang="ko-KR" b="1" dirty="0" smtClean="0">
                <a:latin typeface="Stencil" pitchFamily="82" charset="0"/>
              </a:rPr>
              <a:t> Chun, </a:t>
            </a:r>
          </a:p>
          <a:p>
            <a:r>
              <a:rPr lang="en-US" altLang="ko-KR" b="1" dirty="0" smtClean="0">
                <a:latin typeface="Stencil" pitchFamily="82" charset="0"/>
              </a:rPr>
              <a:t>East Asia Sport Management Institute</a:t>
            </a:r>
          </a:p>
          <a:p>
            <a:r>
              <a:rPr lang="en-US" altLang="ko-KR" b="1" dirty="0" smtClean="0">
                <a:latin typeface="Stencil" pitchFamily="82" charset="0"/>
                <a:hlinkClick r:id="rId2"/>
              </a:rPr>
              <a:t>www.wheecorea.com</a:t>
            </a:r>
            <a:endParaRPr lang="en-US" altLang="ko-KR" b="1" dirty="0" smtClean="0">
              <a:latin typeface="Stencil" pitchFamily="82" charset="0"/>
            </a:endParaRPr>
          </a:p>
          <a:p>
            <a:r>
              <a:rPr lang="en-US" altLang="ko-KR" b="1" dirty="0" smtClean="0">
                <a:latin typeface="Stencil" pitchFamily="82" charset="0"/>
              </a:rPr>
              <a:t>wheeecorea@GMAIL.COM</a:t>
            </a:r>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24</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277612"/>
            <a:ext cx="1428750" cy="1428750"/>
          </a:xfrm>
          <a:prstGeom prst="rect">
            <a:avLst/>
          </a:prstGeom>
        </p:spPr>
      </p:pic>
    </p:spTree>
    <p:extLst>
      <p:ext uri="{BB962C8B-B14F-4D97-AF65-F5344CB8AC3E}">
        <p14:creationId xmlns:p14="http://schemas.microsoft.com/office/powerpoint/2010/main" val="24943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024" y="1196752"/>
            <a:ext cx="6768752"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슬라이드 번호 개체 틀 3"/>
          <p:cNvSpPr>
            <a:spLocks noGrp="1"/>
          </p:cNvSpPr>
          <p:nvPr>
            <p:ph type="sldNum" sz="quarter" idx="12"/>
          </p:nvPr>
        </p:nvSpPr>
        <p:spPr/>
        <p:txBody>
          <a:bodyPr/>
          <a:lstStyle/>
          <a:p>
            <a:fld id="{34E2209A-CE35-4C94-BFC0-3283B0805D5F}" type="slidenum">
              <a:rPr lang="ko-KR" altLang="en-US" smtClean="0"/>
              <a:t>3</a:t>
            </a:fld>
            <a:endParaRPr lang="ko-KR" altLang="en-US"/>
          </a:p>
        </p:txBody>
      </p:sp>
    </p:spTree>
    <p:extLst>
      <p:ext uri="{BB962C8B-B14F-4D97-AF65-F5344CB8AC3E}">
        <p14:creationId xmlns:p14="http://schemas.microsoft.com/office/powerpoint/2010/main" val="9265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ko-KR" b="1" i="1" dirty="0"/>
              <a:t>Gangnam Style</a:t>
            </a:r>
            <a:r>
              <a:rPr lang="ko-KR" altLang="ko-KR" i="1" dirty="0"/>
              <a:t>"</a:t>
            </a:r>
            <a:endParaRPr lang="ko-KR" altLang="en-US" dirty="0"/>
          </a:p>
        </p:txBody>
      </p:sp>
      <p:sp>
        <p:nvSpPr>
          <p:cNvPr id="3" name="내용 개체 틀 2"/>
          <p:cNvSpPr>
            <a:spLocks noGrp="1"/>
          </p:cNvSpPr>
          <p:nvPr>
            <p:ph idx="1"/>
          </p:nvPr>
        </p:nvSpPr>
        <p:spPr>
          <a:xfrm>
            <a:off x="1371600" y="3105380"/>
            <a:ext cx="6400800" cy="2543945"/>
          </a:xfrm>
        </p:spPr>
        <p:txBody>
          <a:bodyPr>
            <a:normAutofit fontScale="92500" lnSpcReduction="20000"/>
          </a:bodyPr>
          <a:lstStyle/>
          <a:p>
            <a:r>
              <a:rPr lang="en-US" altLang="ko-KR" b="1" i="1" dirty="0" smtClean="0"/>
              <a:t>“</a:t>
            </a:r>
            <a:r>
              <a:rPr lang="ko-KR" altLang="ko-KR" b="1" i="1" dirty="0" smtClean="0"/>
              <a:t>Gangnam Style</a:t>
            </a:r>
            <a:r>
              <a:rPr lang="en-US" altLang="ko-KR" b="1" i="1" dirty="0" smtClean="0"/>
              <a:t>” </a:t>
            </a:r>
            <a:r>
              <a:rPr lang="en-US" altLang="ko-KR" b="1" i="1" dirty="0"/>
              <a:t>i</a:t>
            </a:r>
            <a:r>
              <a:rPr lang="ko-KR" altLang="ko-KR" i="1" dirty="0" smtClean="0"/>
              <a:t>s </a:t>
            </a:r>
            <a:r>
              <a:rPr lang="ko-KR" altLang="ko-KR" i="1" dirty="0"/>
              <a:t>the 18th K-pop single by the South Korean musician Psy. On December 21, 2012, "Gangnam Style" became the first YouTube video to reach one billion views. The song's music video has been viewed over 2.15 billion times on YouTube, and has been YouTube's most watched video since November 24, 2012.                           On December 1, 2014, YouTube announced that the song had broken the YouTube counter at 2,147,483,647 views, prompting the company to rewrite its software to handle larger numbers (</a:t>
            </a:r>
            <a:r>
              <a:rPr lang="en-US" altLang="ko-KR" i="1" u="sng" dirty="0">
                <a:hlinkClick r:id="rId2"/>
              </a:rPr>
              <a:t>http://www.youtube.com/watch?v=9bZkp7q19f0</a:t>
            </a:r>
            <a:r>
              <a:rPr lang="ko-KR" altLang="ko-KR" i="1" dirty="0" smtClean="0"/>
              <a:t>)</a:t>
            </a:r>
            <a:endParaRPr lang="en-US" altLang="ko-KR" i="1" dirty="0" smtClean="0"/>
          </a:p>
          <a:p>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4</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975" y="1916832"/>
            <a:ext cx="1512168" cy="1092013"/>
          </a:xfrm>
          <a:prstGeom prst="rect">
            <a:avLst/>
          </a:prstGeom>
        </p:spPr>
      </p:pic>
    </p:spTree>
    <p:extLst>
      <p:ext uri="{BB962C8B-B14F-4D97-AF65-F5344CB8AC3E}">
        <p14:creationId xmlns:p14="http://schemas.microsoft.com/office/powerpoint/2010/main" val="1918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i="1" dirty="0"/>
              <a:t>Hangover</a:t>
            </a:r>
            <a:endParaRPr lang="ko-KR" altLang="en-US" b="1" dirty="0"/>
          </a:p>
        </p:txBody>
      </p:sp>
      <p:sp>
        <p:nvSpPr>
          <p:cNvPr id="3" name="내용 개체 틀 2"/>
          <p:cNvSpPr>
            <a:spLocks noGrp="1"/>
          </p:cNvSpPr>
          <p:nvPr>
            <p:ph idx="1"/>
          </p:nvPr>
        </p:nvSpPr>
        <p:spPr>
          <a:xfrm>
            <a:off x="1371600" y="3284984"/>
            <a:ext cx="6400800" cy="2201417"/>
          </a:xfrm>
        </p:spPr>
        <p:txBody>
          <a:bodyPr/>
          <a:lstStyle/>
          <a:p>
            <a:r>
              <a:rPr lang="en-US" altLang="ko-KR" i="1" dirty="0"/>
              <a:t>The music video of </a:t>
            </a:r>
            <a:r>
              <a:rPr lang="en-US" altLang="ko-KR" i="1" dirty="0" smtClean="0"/>
              <a:t>“” </a:t>
            </a:r>
            <a:r>
              <a:rPr lang="en-US" altLang="ko-KR" i="1" dirty="0"/>
              <a:t>released in June this year surpassed 100 million views around the world within one month from its release, and now, it is recording 164 million views. PSY and world-class hip-hop musician </a:t>
            </a:r>
            <a:r>
              <a:rPr lang="en-US" altLang="ko-KR" i="1" dirty="0" err="1"/>
              <a:t>SnoopDogg’s</a:t>
            </a:r>
            <a:r>
              <a:rPr lang="en-US" altLang="ko-KR" i="1" dirty="0"/>
              <a:t> comic acting stands out in the music video of “hangover” (</a:t>
            </a:r>
            <a:r>
              <a:rPr lang="en-US" altLang="ko-KR" i="1" u="sng" dirty="0">
                <a:hlinkClick r:id="rId2"/>
              </a:rPr>
              <a:t>http://www.youtube.com/watch?v=HkMNOlYcpHg</a:t>
            </a:r>
            <a:r>
              <a:rPr lang="en-US" altLang="ko-KR" i="1" dirty="0"/>
              <a:t>)</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5</a:t>
            </a:fld>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988840"/>
            <a:ext cx="1800200" cy="1285875"/>
          </a:xfrm>
          <a:prstGeom prst="rect">
            <a:avLst/>
          </a:prstGeom>
        </p:spPr>
      </p:pic>
    </p:spTree>
    <p:extLst>
      <p:ext uri="{BB962C8B-B14F-4D97-AF65-F5344CB8AC3E}">
        <p14:creationId xmlns:p14="http://schemas.microsoft.com/office/powerpoint/2010/main" val="28452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t>YG Groups</a:t>
            </a:r>
            <a:endParaRPr lang="ko-KR" altLang="en-US" b="1" dirty="0"/>
          </a:p>
        </p:txBody>
      </p:sp>
      <p:sp>
        <p:nvSpPr>
          <p:cNvPr id="3" name="내용 개체 틀 2"/>
          <p:cNvSpPr>
            <a:spLocks noGrp="1"/>
          </p:cNvSpPr>
          <p:nvPr>
            <p:ph idx="1"/>
          </p:nvPr>
        </p:nvSpPr>
        <p:spPr>
          <a:xfrm>
            <a:off x="827584" y="2928772"/>
            <a:ext cx="7704856" cy="3024336"/>
          </a:xfrm>
        </p:spPr>
        <p:txBody>
          <a:bodyPr>
            <a:normAutofit fontScale="92500" lnSpcReduction="20000"/>
          </a:bodyPr>
          <a:lstStyle/>
          <a:p>
            <a:r>
              <a:rPr lang="ko-KR" altLang="ko-KR" i="1" dirty="0"/>
              <a:t>“</a:t>
            </a:r>
            <a:r>
              <a:rPr lang="ko-KR" altLang="ko-KR" b="1" i="1" dirty="0"/>
              <a:t>Fantastic baby</a:t>
            </a:r>
            <a:r>
              <a:rPr lang="ko-KR" altLang="ko-KR" i="1" dirty="0"/>
              <a:t>” music video by ‘</a:t>
            </a:r>
            <a:r>
              <a:rPr lang="ko-KR" altLang="ko-KR" b="1" i="1" dirty="0"/>
              <a:t>Bigbang (boys group</a:t>
            </a:r>
            <a:r>
              <a:rPr lang="ko-KR" altLang="ko-KR" i="1" dirty="0"/>
              <a:t>)’ reached 100million views in 2014.( </a:t>
            </a:r>
            <a:r>
              <a:rPr lang="en-US" altLang="ko-KR" i="1" u="sng" dirty="0">
                <a:hlinkClick r:id="rId2"/>
              </a:rPr>
              <a:t>http://www.youtube.com/watch?v=AAbokV76tkU</a:t>
            </a:r>
            <a:r>
              <a:rPr lang="ko-KR" altLang="ko-KR" i="1" dirty="0"/>
              <a:t>)</a:t>
            </a:r>
            <a:endParaRPr lang="ko-KR" altLang="ko-KR" dirty="0"/>
          </a:p>
          <a:p>
            <a:r>
              <a:rPr lang="en-US" altLang="ko-KR" i="1" dirty="0"/>
              <a:t>"</a:t>
            </a:r>
            <a:r>
              <a:rPr lang="en-US" altLang="ko-KR" b="1" i="1" dirty="0"/>
              <a:t>I am the best</a:t>
            </a:r>
            <a:r>
              <a:rPr lang="en-US" altLang="ko-KR" i="1" dirty="0"/>
              <a:t> "MV by ‘</a:t>
            </a:r>
            <a:r>
              <a:rPr lang="en-US" altLang="ko-KR" b="1" i="1" dirty="0"/>
              <a:t>2NE1 (girls group</a:t>
            </a:r>
            <a:r>
              <a:rPr lang="en-US" altLang="ko-KR" i="1" dirty="0"/>
              <a:t>)’ reached 100 million views in 2014 and the New Album (</a:t>
            </a:r>
            <a:r>
              <a:rPr lang="en-US" altLang="ko-KR" b="1" i="1" dirty="0"/>
              <a:t>Crush</a:t>
            </a:r>
            <a:r>
              <a:rPr lang="en-US" altLang="ko-KR" i="1" dirty="0"/>
              <a:t>) awarded the top 10 of Billboard’s </a:t>
            </a:r>
            <a:r>
              <a:rPr lang="en-US" altLang="ko-KR" b="1" i="1" dirty="0"/>
              <a:t>World Albums Artists list</a:t>
            </a:r>
            <a:r>
              <a:rPr lang="en-US" altLang="ko-KR" i="1" dirty="0"/>
              <a:t>. (</a:t>
            </a:r>
            <a:r>
              <a:rPr lang="en-US" altLang="ko-KR" i="1" u="sng" dirty="0">
                <a:hlinkClick r:id="rId3"/>
              </a:rPr>
              <a:t>http://www.youtube.com/watch?v=j7_lSP8Vc3o</a:t>
            </a:r>
            <a:r>
              <a:rPr lang="en-US" altLang="ko-KR" i="1" dirty="0"/>
              <a:t>)</a:t>
            </a:r>
            <a:endParaRPr lang="ko-KR" altLang="ko-KR" dirty="0"/>
          </a:p>
          <a:p>
            <a:r>
              <a:rPr lang="en-US" altLang="ko-KR" b="1" i="1" dirty="0"/>
              <a:t>‘</a:t>
            </a:r>
            <a:r>
              <a:rPr lang="en-US" altLang="ko-KR" b="1" i="1" dirty="0" err="1"/>
              <a:t>Epik</a:t>
            </a:r>
            <a:r>
              <a:rPr lang="en-US" altLang="ko-KR" b="1" i="1" dirty="0"/>
              <a:t> High </a:t>
            </a:r>
            <a:r>
              <a:rPr lang="en-US" altLang="ko-KR" i="1" dirty="0"/>
              <a:t>(</a:t>
            </a:r>
            <a:r>
              <a:rPr lang="en-US" altLang="ko-KR" b="1" i="1" dirty="0"/>
              <a:t>Hip-hop group</a:t>
            </a:r>
            <a:r>
              <a:rPr lang="en-US" altLang="ko-KR" i="1" dirty="0"/>
              <a:t>)</a:t>
            </a:r>
            <a:r>
              <a:rPr lang="ko-KR" altLang="ko-KR" i="1" dirty="0"/>
              <a:t>'s latest MV</a:t>
            </a:r>
            <a:r>
              <a:rPr lang="en-US" altLang="ko-KR" i="1" dirty="0"/>
              <a:t>“Born hater” </a:t>
            </a:r>
            <a:r>
              <a:rPr lang="ko-KR" altLang="ko-KR" i="1" dirty="0"/>
              <a:t>provokes sensational reaction and reached 4 million views in only a month in 2014. (</a:t>
            </a:r>
            <a:r>
              <a:rPr lang="en-US" altLang="ko-KR" i="1" u="sng" dirty="0">
                <a:hlinkClick r:id="rId4"/>
              </a:rPr>
              <a:t>http://www.youtube.com/watch?v=3s1jaFDrp5M</a:t>
            </a:r>
            <a:r>
              <a:rPr lang="ko-KR" altLang="ko-KR" i="1" dirty="0"/>
              <a:t>)</a:t>
            </a:r>
            <a:r>
              <a:rPr lang="ko-KR" altLang="ko-KR" dirty="0"/>
              <a:t> </a:t>
            </a:r>
            <a:r>
              <a:rPr lang="en-US" altLang="ko-KR" dirty="0"/>
              <a:t>(</a:t>
            </a:r>
            <a:r>
              <a:rPr lang="en-US" altLang="ko-KR" i="1" u="sng" dirty="0">
                <a:hlinkClick r:id="rId5"/>
              </a:rPr>
              <a:t>http://www.youtube.com/watch?v=vLbfv-AAyvQ</a:t>
            </a:r>
            <a:r>
              <a:rPr lang="ko-KR" altLang="ko-KR" i="1" dirty="0" smtClean="0"/>
              <a:t>)</a:t>
            </a:r>
            <a:endParaRPr lang="ko-KR" altLang="ko-KR"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6</a:t>
            </a:fld>
            <a:endParaRPr lang="ko-KR" altLang="en-US"/>
          </a:p>
        </p:txBody>
      </p:sp>
      <p:pic>
        <p:nvPicPr>
          <p:cNvPr id="5" name="그림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1951599"/>
            <a:ext cx="1428750" cy="923925"/>
          </a:xfrm>
          <a:prstGeom prst="rect">
            <a:avLst/>
          </a:prstGeom>
        </p:spPr>
      </p:pic>
      <p:pic>
        <p:nvPicPr>
          <p:cNvPr id="6" name="그림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688" y="1828800"/>
            <a:ext cx="1419225" cy="1066800"/>
          </a:xfrm>
          <a:prstGeom prst="rect">
            <a:avLst/>
          </a:prstGeom>
        </p:spPr>
      </p:pic>
      <p:pic>
        <p:nvPicPr>
          <p:cNvPr id="7" name="그림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144" y="1922099"/>
            <a:ext cx="1314450" cy="953425"/>
          </a:xfrm>
          <a:prstGeom prst="rect">
            <a:avLst/>
          </a:prstGeom>
        </p:spPr>
      </p:pic>
    </p:spTree>
    <p:extLst>
      <p:ext uri="{BB962C8B-B14F-4D97-AF65-F5344CB8AC3E}">
        <p14:creationId xmlns:p14="http://schemas.microsoft.com/office/powerpoint/2010/main" val="13633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71600" y="1295400"/>
            <a:ext cx="6400800" cy="405408"/>
          </a:xfrm>
        </p:spPr>
        <p:txBody>
          <a:bodyPr>
            <a:normAutofit/>
          </a:bodyPr>
          <a:lstStyle/>
          <a:p>
            <a:r>
              <a:rPr lang="ko-KR" altLang="ko-KR" sz="2000" b="1" dirty="0"/>
              <a:t>YG </a:t>
            </a:r>
            <a:r>
              <a:rPr lang="ko-KR" altLang="ko-KR" sz="2000" b="1" dirty="0" smtClean="0"/>
              <a:t>Entertainment</a:t>
            </a:r>
            <a:r>
              <a:rPr lang="en-US" altLang="ko-KR" sz="2000" b="1" dirty="0" smtClean="0"/>
              <a:t>&amp;</a:t>
            </a:r>
            <a:r>
              <a:rPr lang="ko-KR" altLang="ko-KR" sz="2000" b="1" dirty="0"/>
              <a:t>Marketing 4.0  </a:t>
            </a:r>
            <a:endParaRPr lang="ko-KR" altLang="en-US" sz="2000" b="1" dirty="0"/>
          </a:p>
        </p:txBody>
      </p:sp>
      <p:sp>
        <p:nvSpPr>
          <p:cNvPr id="3" name="내용 개체 틀 2"/>
          <p:cNvSpPr>
            <a:spLocks noGrp="1"/>
          </p:cNvSpPr>
          <p:nvPr>
            <p:ph idx="1"/>
          </p:nvPr>
        </p:nvSpPr>
        <p:spPr>
          <a:xfrm>
            <a:off x="1371600" y="2438400"/>
            <a:ext cx="6944816" cy="3222848"/>
          </a:xfrm>
        </p:spPr>
        <p:txBody>
          <a:bodyPr>
            <a:normAutofit fontScale="92500" lnSpcReduction="10000"/>
          </a:bodyPr>
          <a:lstStyle/>
          <a:p>
            <a:r>
              <a:rPr lang="en-US" altLang="ko-KR" i="1" dirty="0"/>
              <a:t>“2014 will be the most important for </a:t>
            </a:r>
            <a:r>
              <a:rPr lang="en-US" altLang="ko-KR" b="1" i="1" dirty="0"/>
              <a:t>YGE</a:t>
            </a:r>
            <a:r>
              <a:rPr lang="en-US" altLang="ko-KR" i="1" dirty="0"/>
              <a:t> than any other years. To put it roughly, this year is going to be a year of gamble that will determine the next 10 years of YGE.”-YG</a:t>
            </a:r>
            <a:endParaRPr lang="ko-KR" altLang="ko-KR" dirty="0"/>
          </a:p>
          <a:p>
            <a:r>
              <a:rPr lang="ko-KR" altLang="ko-KR" dirty="0"/>
              <a:t>YG Entertainment has showed how to activate effective marketing strategy to world market through customer-centric and surprising social media marketing. </a:t>
            </a:r>
          </a:p>
          <a:p>
            <a:r>
              <a:rPr lang="ko-KR" altLang="ko-KR" b="1" dirty="0"/>
              <a:t>This is the new version of marketing 3.0 or Marketing 4.0  </a:t>
            </a:r>
            <a:endParaRPr lang="ko-KR" altLang="ko-KR" dirty="0"/>
          </a:p>
          <a:p>
            <a:r>
              <a:rPr lang="ko-KR" altLang="ko-KR" i="1" dirty="0"/>
              <a:t>“Marketing is not the art of finding clever ways to dispose of what you make. Marketing is the art of clever genuine customer value. It is the art of helping your customers become better off. The marketer’s watchwords are quality, service, and value.”- P.Kotler</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7</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628800"/>
            <a:ext cx="1656184" cy="864096"/>
          </a:xfrm>
          <a:prstGeom prst="rect">
            <a:avLst/>
          </a:prstGeom>
        </p:spPr>
      </p:pic>
    </p:spTree>
    <p:extLst>
      <p:ext uri="{BB962C8B-B14F-4D97-AF65-F5344CB8AC3E}">
        <p14:creationId xmlns:p14="http://schemas.microsoft.com/office/powerpoint/2010/main" val="15319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89348" y="1062067"/>
            <a:ext cx="6400800" cy="685800"/>
          </a:xfrm>
        </p:spPr>
        <p:txBody>
          <a:bodyPr/>
          <a:lstStyle/>
          <a:p>
            <a:r>
              <a:rPr lang="en-US" altLang="ko-KR" b="1" dirty="0"/>
              <a:t>‘Let it be</a:t>
            </a:r>
            <a:r>
              <a:rPr lang="en-US" altLang="ko-KR" b="1" dirty="0" smtClean="0"/>
              <a:t>’</a:t>
            </a:r>
            <a:endParaRPr lang="ko-KR" altLang="en-US" dirty="0"/>
          </a:p>
        </p:txBody>
      </p:sp>
      <p:sp>
        <p:nvSpPr>
          <p:cNvPr id="3" name="내용 개체 틀 2"/>
          <p:cNvSpPr>
            <a:spLocks noGrp="1"/>
          </p:cNvSpPr>
          <p:nvPr>
            <p:ph idx="1"/>
          </p:nvPr>
        </p:nvSpPr>
        <p:spPr>
          <a:xfrm>
            <a:off x="1061356" y="3356992"/>
            <a:ext cx="7255060" cy="2520280"/>
          </a:xfrm>
        </p:spPr>
        <p:txBody>
          <a:bodyPr>
            <a:normAutofit fontScale="77500" lnSpcReduction="20000"/>
          </a:bodyPr>
          <a:lstStyle/>
          <a:p>
            <a:pPr lvl="0"/>
            <a:r>
              <a:rPr lang="en-US" altLang="ko-KR" b="1" dirty="0"/>
              <a:t>‘Let it be’</a:t>
            </a:r>
            <a:r>
              <a:rPr lang="en-US" altLang="ko-KR" dirty="0"/>
              <a:t>, </a:t>
            </a:r>
            <a:r>
              <a:rPr lang="en-US" altLang="ko-KR" i="1" dirty="0"/>
              <a:t>to produce not a singer but a musician for competitive advantage</a:t>
            </a:r>
            <a:endParaRPr lang="ko-KR" altLang="ko-KR" dirty="0"/>
          </a:p>
          <a:p>
            <a:r>
              <a:rPr lang="en-US" altLang="ko-KR" dirty="0"/>
              <a:t>YGE’s core contents are professional singers and talented teenager groups. Like other music labels, YGE focus to develop and improve competitive musicians. Inside environment of YGE is a kind of cardinal jungle same as hunger game place. Every month, there is YGE audition for more than 1,000 candidates but just one or a few is chosen as a pre-trainee, moreover there is difficult inside assessment test for pre-trainee to survive with others every time.</a:t>
            </a:r>
            <a:endParaRPr lang="ko-KR" altLang="ko-KR" dirty="0"/>
          </a:p>
          <a:p>
            <a:r>
              <a:rPr lang="en-US" altLang="ko-KR" dirty="0"/>
              <a:t>Like famous ‘Ra </a:t>
            </a:r>
            <a:r>
              <a:rPr lang="en-US" altLang="ko-KR" dirty="0" err="1"/>
              <a:t>Masia</a:t>
            </a:r>
            <a:r>
              <a:rPr lang="en-US" altLang="ko-KR" dirty="0"/>
              <a:t>’ (youth football academy of FC Barcelona), YG academy recruits talented young candidates and educate them both music disciplinary and society life for long time.   </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8</a:t>
            </a:fld>
            <a:endParaRPr lang="ko-KR" altLang="en-US"/>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031" y="1700808"/>
            <a:ext cx="6192688" cy="1516904"/>
          </a:xfrm>
          <a:prstGeom prst="rect">
            <a:avLst/>
          </a:prstGeom>
        </p:spPr>
      </p:pic>
    </p:spTree>
    <p:extLst>
      <p:ext uri="{BB962C8B-B14F-4D97-AF65-F5344CB8AC3E}">
        <p14:creationId xmlns:p14="http://schemas.microsoft.com/office/powerpoint/2010/main" val="5735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115616" y="1268760"/>
            <a:ext cx="6944816" cy="4536504"/>
          </a:xfrm>
        </p:spPr>
        <p:txBody>
          <a:bodyPr>
            <a:normAutofit fontScale="92500"/>
          </a:bodyPr>
          <a:lstStyle/>
          <a:p>
            <a:r>
              <a:rPr lang="en-US" altLang="ko-KR" dirty="0"/>
              <a:t>The most important thing for all trainees is to find their own specialty and excellence to compete with other professional musicians. Without uniqueness and creativity, nobody can debut as a musician.</a:t>
            </a:r>
            <a:endParaRPr lang="ko-KR" altLang="ko-KR" dirty="0"/>
          </a:p>
          <a:p>
            <a:r>
              <a:rPr lang="en-US" altLang="ko-KR" dirty="0"/>
              <a:t>YGE’s main genre is hip-hop and R &amp; B, but these are minor genre in music industry. Therefore, YGE asks for their singers to be attractive and independent musicians. YGE has top class producer and artistes in advanced management system so that relevant professional experts help trainees to reach high level of professionals, nonetheless their methodology and philosophy perfectly focus to guide them to be a real musician who creates own music and style. </a:t>
            </a:r>
            <a:endParaRPr lang="ko-KR" altLang="ko-KR" dirty="0"/>
          </a:p>
          <a:p>
            <a:r>
              <a:rPr lang="en-US" altLang="ko-KR" dirty="0"/>
              <a:t>As a result, almost of all singers of YGE have to be a real musician who can differentiate with others and set up his/her characteristic music.</a:t>
            </a:r>
            <a:endParaRPr lang="ko-KR" altLang="ko-KR" dirty="0"/>
          </a:p>
          <a:p>
            <a:endParaRPr lang="ko-KR" altLang="en-US" dirty="0"/>
          </a:p>
        </p:txBody>
      </p:sp>
      <p:sp>
        <p:nvSpPr>
          <p:cNvPr id="4" name="슬라이드 번호 개체 틀 3"/>
          <p:cNvSpPr>
            <a:spLocks noGrp="1"/>
          </p:cNvSpPr>
          <p:nvPr>
            <p:ph type="sldNum" sz="quarter" idx="12"/>
          </p:nvPr>
        </p:nvSpPr>
        <p:spPr/>
        <p:txBody>
          <a:bodyPr/>
          <a:lstStyle/>
          <a:p>
            <a:fld id="{34E2209A-CE35-4C94-BFC0-3283B0805D5F}" type="slidenum">
              <a:rPr lang="ko-KR" altLang="en-US" smtClean="0"/>
              <a:t>9</a:t>
            </a:fld>
            <a:endParaRPr lang="ko-KR" altLang="en-US"/>
          </a:p>
        </p:txBody>
      </p:sp>
    </p:spTree>
    <p:extLst>
      <p:ext uri="{BB962C8B-B14F-4D97-AF65-F5344CB8AC3E}">
        <p14:creationId xmlns:p14="http://schemas.microsoft.com/office/powerpoint/2010/main" val="14494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첨단">
  <a:themeElements>
    <a:clrScheme name="첨단">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검정 타이">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첨단">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111</TotalTime>
  <Words>2170</Words>
  <Application>Microsoft Office PowerPoint</Application>
  <PresentationFormat>화면 슬라이드 쇼(4:3)</PresentationFormat>
  <Paragraphs>124</Paragraphs>
  <Slides>24</Slides>
  <Notes>0</Notes>
  <HiddenSlides>0</HiddenSlides>
  <MMClips>0</MMClips>
  <ScaleCrop>false</ScaleCrop>
  <HeadingPairs>
    <vt:vector size="4" baseType="variant">
      <vt:variant>
        <vt:lpstr>테마</vt:lpstr>
      </vt:variant>
      <vt:variant>
        <vt:i4>1</vt:i4>
      </vt:variant>
      <vt:variant>
        <vt:lpstr>슬라이드 제목</vt:lpstr>
      </vt:variant>
      <vt:variant>
        <vt:i4>24</vt:i4>
      </vt:variant>
    </vt:vector>
  </HeadingPairs>
  <TitlesOfParts>
    <vt:vector size="25" baseType="lpstr">
      <vt:lpstr>첨단</vt:lpstr>
      <vt:lpstr>Who is the next ‘Jobs’ and ‘Apple’? </vt:lpstr>
      <vt:lpstr>YG Entertainment </vt:lpstr>
      <vt:lpstr>PowerPoint 프레젠테이션</vt:lpstr>
      <vt:lpstr>Gangnam Style"</vt:lpstr>
      <vt:lpstr>Hangover</vt:lpstr>
      <vt:lpstr>YG Groups</vt:lpstr>
      <vt:lpstr>YG Entertainment&amp;Marketing 4.0  </vt:lpstr>
      <vt:lpstr>‘Let it be’</vt:lpstr>
      <vt:lpstr>PowerPoint 프레젠테이션</vt:lpstr>
      <vt:lpstr>‘Yesterday’</vt:lpstr>
      <vt:lpstr>PowerPoint 프레젠테이션</vt:lpstr>
      <vt:lpstr>‘ I want to hold your hand’</vt:lpstr>
      <vt:lpstr>PowerPoint 프레젠테이션</vt:lpstr>
      <vt:lpstr>‘All you need is love’</vt:lpstr>
      <vt:lpstr>PowerPoint 프레젠테이션</vt:lpstr>
      <vt:lpstr>‘Help’</vt:lpstr>
      <vt:lpstr>‘Yellow submarine’</vt:lpstr>
      <vt:lpstr>PowerPoint 프레젠테이션</vt:lpstr>
      <vt:lpstr>“Imagine”,</vt:lpstr>
      <vt:lpstr>PowerPoint 프레젠테이션</vt:lpstr>
      <vt:lpstr>The Long and Winding Road</vt:lpstr>
      <vt:lpstr>Conclusion</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the next ‘Jobs’ and ‘Apple’?</dc:title>
  <dc:creator>q</dc:creator>
  <cp:lastModifiedBy>q</cp:lastModifiedBy>
  <cp:revision>17</cp:revision>
  <dcterms:created xsi:type="dcterms:W3CDTF">2014-12-11T22:59:27Z</dcterms:created>
  <dcterms:modified xsi:type="dcterms:W3CDTF">2014-12-14T21:03:53Z</dcterms:modified>
</cp:coreProperties>
</file>